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3" r:id="rId2"/>
    <p:sldMasterId id="2147483725" r:id="rId3"/>
  </p:sldMasterIdLst>
  <p:notesMasterIdLst>
    <p:notesMasterId r:id="rId22"/>
  </p:notesMasterIdLst>
  <p:sldIdLst>
    <p:sldId id="301" r:id="rId4"/>
    <p:sldId id="1052" r:id="rId5"/>
    <p:sldId id="1051" r:id="rId6"/>
    <p:sldId id="1064" r:id="rId7"/>
    <p:sldId id="256" r:id="rId8"/>
    <p:sldId id="1056" r:id="rId9"/>
    <p:sldId id="1057" r:id="rId10"/>
    <p:sldId id="1058" r:id="rId11"/>
    <p:sldId id="1050" r:id="rId12"/>
    <p:sldId id="1059" r:id="rId13"/>
    <p:sldId id="1060" r:id="rId14"/>
    <p:sldId id="1061" r:id="rId15"/>
    <p:sldId id="1062" r:id="rId16"/>
    <p:sldId id="1063" r:id="rId17"/>
    <p:sldId id="1054" r:id="rId18"/>
    <p:sldId id="1053" r:id="rId19"/>
    <p:sldId id="1055" r:id="rId20"/>
    <p:sldId id="262" r:id="rId21"/>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489"/>
    <a:srgbClr val="40778C"/>
    <a:srgbClr val="AEC5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AC436F-6A81-4302-BF53-0DDC53C2DF77}" v="337" dt="2026-10-01T12:30:50.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9" d="100"/>
          <a:sy n="99" d="100"/>
        </p:scale>
        <p:origin x="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lena(Maria) Eleftheriou" userId="1382a04d-6428-4199-b82e-405e8ae80135" providerId="ADAL" clId="{CAFF7F53-2D20-4487-B888-2E6EF267C2DA}"/>
    <pc:docChg chg="undo custSel modSld sldOrd modNotesMaster">
      <pc:chgData name="Marilena(Maria) Eleftheriou" userId="1382a04d-6428-4199-b82e-405e8ae80135" providerId="ADAL" clId="{CAFF7F53-2D20-4487-B888-2E6EF267C2DA}" dt="2026-10-01T12:35:47.014" v="2104" actId="948"/>
      <pc:docMkLst>
        <pc:docMk/>
      </pc:docMkLst>
      <pc:sldChg chg="addSp delSp modSp mod modNotes">
        <pc:chgData name="Marilena(Maria) Eleftheriou" userId="1382a04d-6428-4199-b82e-405e8ae80135" providerId="ADAL" clId="{CAFF7F53-2D20-4487-B888-2E6EF267C2DA}" dt="2026-10-01T12:30:50.058" v="2075"/>
        <pc:sldMkLst>
          <pc:docMk/>
          <pc:sldMk cId="0" sldId="256"/>
        </pc:sldMkLst>
        <pc:spChg chg="mod">
          <ac:chgData name="Marilena(Maria) Eleftheriou" userId="1382a04d-6428-4199-b82e-405e8ae80135" providerId="ADAL" clId="{CAFF7F53-2D20-4487-B888-2E6EF267C2DA}" dt="2026-09-30T12:57:50.370" v="583" actId="14100"/>
          <ac:spMkLst>
            <pc:docMk/>
            <pc:sldMk cId="0" sldId="256"/>
            <ac:spMk id="8" creationId="{22E5C110-01E0-1990-2ACE-896C2F6DCDAB}"/>
          </ac:spMkLst>
        </pc:spChg>
        <pc:spChg chg="add del mod">
          <ac:chgData name="Marilena(Maria) Eleftheriou" userId="1382a04d-6428-4199-b82e-405e8ae80135" providerId="ADAL" clId="{CAFF7F53-2D20-4487-B888-2E6EF267C2DA}" dt="2026-10-01T10:13:27.668" v="812" actId="478"/>
          <ac:spMkLst>
            <pc:docMk/>
            <pc:sldMk cId="0" sldId="256"/>
            <ac:spMk id="9" creationId="{708DF37F-52AF-1392-C889-F9E48B22E8BB}"/>
          </ac:spMkLst>
        </pc:spChg>
        <pc:spChg chg="add mod">
          <ac:chgData name="Marilena(Maria) Eleftheriou" userId="1382a04d-6428-4199-b82e-405e8ae80135" providerId="ADAL" clId="{CAFF7F53-2D20-4487-B888-2E6EF267C2DA}" dt="2026-10-01T10:14:11.329" v="833" actId="1035"/>
          <ac:spMkLst>
            <pc:docMk/>
            <pc:sldMk cId="0" sldId="256"/>
            <ac:spMk id="10" creationId="{2E0298C8-FEDC-AE30-17E6-BEC248637D33}"/>
          </ac:spMkLst>
        </pc:spChg>
        <pc:spChg chg="mod">
          <ac:chgData name="Marilena(Maria) Eleftheriou" userId="1382a04d-6428-4199-b82e-405e8ae80135" providerId="ADAL" clId="{CAFF7F53-2D20-4487-B888-2E6EF267C2DA}" dt="2026-10-01T10:14:11.329" v="833" actId="1035"/>
          <ac:spMkLst>
            <pc:docMk/>
            <pc:sldMk cId="0" sldId="256"/>
            <ac:spMk id="222" creationId="{00000000-0000-0000-0000-000000000000}"/>
          </ac:spMkLst>
        </pc:spChg>
      </pc:sldChg>
      <pc:sldChg chg="addSp delSp modSp mod modNotes">
        <pc:chgData name="Marilena(Maria) Eleftheriou" userId="1382a04d-6428-4199-b82e-405e8ae80135" providerId="ADAL" clId="{CAFF7F53-2D20-4487-B888-2E6EF267C2DA}" dt="2026-10-01T12:30:50.058" v="2075"/>
        <pc:sldMkLst>
          <pc:docMk/>
          <pc:sldMk cId="0" sldId="262"/>
        </pc:sldMkLst>
        <pc:spChg chg="del">
          <ac:chgData name="Marilena(Maria) Eleftheriou" userId="1382a04d-6428-4199-b82e-405e8ae80135" providerId="ADAL" clId="{CAFF7F53-2D20-4487-B888-2E6EF267C2DA}" dt="2026-10-01T12:29:36.815" v="2071" actId="478"/>
          <ac:spMkLst>
            <pc:docMk/>
            <pc:sldMk cId="0" sldId="262"/>
            <ac:spMk id="2" creationId="{2FD0BB4A-4298-C2E8-CC7C-C734720173EE}"/>
          </ac:spMkLst>
        </pc:spChg>
        <pc:spChg chg="add mod">
          <ac:chgData name="Marilena(Maria) Eleftheriou" userId="1382a04d-6428-4199-b82e-405e8ae80135" providerId="ADAL" clId="{CAFF7F53-2D20-4487-B888-2E6EF267C2DA}" dt="2026-10-01T12:29:44.251" v="2072" actId="1076"/>
          <ac:spMkLst>
            <pc:docMk/>
            <pc:sldMk cId="0" sldId="262"/>
            <ac:spMk id="4" creationId="{5B36738A-2479-BDF0-91F2-2440123243A1}"/>
          </ac:spMkLst>
        </pc:spChg>
      </pc:sldChg>
      <pc:sldChg chg="addSp modSp mod">
        <pc:chgData name="Marilena(Maria) Eleftheriou" userId="1382a04d-6428-4199-b82e-405e8ae80135" providerId="ADAL" clId="{CAFF7F53-2D20-4487-B888-2E6EF267C2DA}" dt="2026-10-01T12:30:12.777" v="2074" actId="27636"/>
        <pc:sldMkLst>
          <pc:docMk/>
          <pc:sldMk cId="322734031" sldId="301"/>
        </pc:sldMkLst>
        <pc:spChg chg="mod">
          <ac:chgData name="Marilena(Maria) Eleftheriou" userId="1382a04d-6428-4199-b82e-405e8ae80135" providerId="ADAL" clId="{CAFF7F53-2D20-4487-B888-2E6EF267C2DA}" dt="2026-10-01T10:11:30.086" v="788" actId="1076"/>
          <ac:spMkLst>
            <pc:docMk/>
            <pc:sldMk cId="322734031" sldId="301"/>
            <ac:spMk id="2" creationId="{049E81D5-7F3A-E88F-538F-87335874379F}"/>
          </ac:spMkLst>
        </pc:spChg>
        <pc:spChg chg="mod">
          <ac:chgData name="Marilena(Maria) Eleftheriou" userId="1382a04d-6428-4199-b82e-405e8ae80135" providerId="ADAL" clId="{CAFF7F53-2D20-4487-B888-2E6EF267C2DA}" dt="2026-10-01T10:00:05.286" v="698" actId="1036"/>
          <ac:spMkLst>
            <pc:docMk/>
            <pc:sldMk cId="322734031" sldId="301"/>
            <ac:spMk id="3" creationId="{CE43839C-F367-9969-287A-778042CF7543}"/>
          </ac:spMkLst>
        </pc:spChg>
        <pc:spChg chg="mod">
          <ac:chgData name="Marilena(Maria) Eleftheriou" userId="1382a04d-6428-4199-b82e-405e8ae80135" providerId="ADAL" clId="{CAFF7F53-2D20-4487-B888-2E6EF267C2DA}" dt="2026-09-30T12:04:08.104" v="0" actId="6549"/>
          <ac:spMkLst>
            <pc:docMk/>
            <pc:sldMk cId="322734031" sldId="301"/>
            <ac:spMk id="4" creationId="{5EC65387-06D7-AB1A-FC3F-97F8443261FA}"/>
          </ac:spMkLst>
        </pc:spChg>
        <pc:spChg chg="add mod">
          <ac:chgData name="Marilena(Maria) Eleftheriou" userId="1382a04d-6428-4199-b82e-405e8ae80135" providerId="ADAL" clId="{CAFF7F53-2D20-4487-B888-2E6EF267C2DA}" dt="2026-10-01T12:30:12.777" v="2074" actId="27636"/>
          <ac:spMkLst>
            <pc:docMk/>
            <pc:sldMk cId="322734031" sldId="301"/>
            <ac:spMk id="5" creationId="{55031A4E-1876-BC34-0D8C-43C1AF8E1B3C}"/>
          </ac:spMkLst>
        </pc:spChg>
        <pc:picChg chg="mod modCrop">
          <ac:chgData name="Marilena(Maria) Eleftheriou" userId="1382a04d-6428-4199-b82e-405e8ae80135" providerId="ADAL" clId="{CAFF7F53-2D20-4487-B888-2E6EF267C2DA}" dt="2026-10-01T10:00:00.014" v="692" actId="732"/>
          <ac:picMkLst>
            <pc:docMk/>
            <pc:sldMk cId="322734031" sldId="301"/>
            <ac:picMk id="8" creationId="{D01544DB-9D05-2F01-D3AD-C1E38AF2F346}"/>
          </ac:picMkLst>
        </pc:picChg>
      </pc:sldChg>
      <pc:sldChg chg="delSp modSp mod setBg">
        <pc:chgData name="Marilena(Maria) Eleftheriou" userId="1382a04d-6428-4199-b82e-405e8ae80135" providerId="ADAL" clId="{CAFF7F53-2D20-4487-B888-2E6EF267C2DA}" dt="2026-10-01T10:54:37.474" v="1496" actId="114"/>
        <pc:sldMkLst>
          <pc:docMk/>
          <pc:sldMk cId="952662597" sldId="1050"/>
        </pc:sldMkLst>
        <pc:spChg chg="mod">
          <ac:chgData name="Marilena(Maria) Eleftheriou" userId="1382a04d-6428-4199-b82e-405e8ae80135" providerId="ADAL" clId="{CAFF7F53-2D20-4487-B888-2E6EF267C2DA}" dt="2026-10-01T10:54:15.586" v="1492" actId="1076"/>
          <ac:spMkLst>
            <pc:docMk/>
            <pc:sldMk cId="952662597" sldId="1050"/>
            <ac:spMk id="3" creationId="{FAECCE84-688E-535C-9D19-0DF130BC71F8}"/>
          </ac:spMkLst>
        </pc:spChg>
        <pc:spChg chg="del mod">
          <ac:chgData name="Marilena(Maria) Eleftheriou" userId="1382a04d-6428-4199-b82e-405e8ae80135" providerId="ADAL" clId="{CAFF7F53-2D20-4487-B888-2E6EF267C2DA}" dt="2026-10-01T10:50:07.652" v="1403"/>
          <ac:spMkLst>
            <pc:docMk/>
            <pc:sldMk cId="952662597" sldId="1050"/>
            <ac:spMk id="6" creationId="{0D3159B8-6C08-3A39-E300-885A7AEEF86C}"/>
          </ac:spMkLst>
        </pc:spChg>
        <pc:spChg chg="mod">
          <ac:chgData name="Marilena(Maria) Eleftheriou" userId="1382a04d-6428-4199-b82e-405e8ae80135" providerId="ADAL" clId="{CAFF7F53-2D20-4487-B888-2E6EF267C2DA}" dt="2026-10-01T10:54:37.474" v="1496" actId="114"/>
          <ac:spMkLst>
            <pc:docMk/>
            <pc:sldMk cId="952662597" sldId="1050"/>
            <ac:spMk id="9" creationId="{867EB1E4-3DEF-BB7A-9AF2-FC90335A028A}"/>
          </ac:spMkLst>
        </pc:spChg>
        <pc:picChg chg="mod">
          <ac:chgData name="Marilena(Maria) Eleftheriou" userId="1382a04d-6428-4199-b82e-405e8ae80135" providerId="ADAL" clId="{CAFF7F53-2D20-4487-B888-2E6EF267C2DA}" dt="2026-10-01T10:54:22.784" v="1493" actId="14100"/>
          <ac:picMkLst>
            <pc:docMk/>
            <pc:sldMk cId="952662597" sldId="1050"/>
            <ac:picMk id="5" creationId="{B15943C4-DD29-EEAA-BC1B-F38154273892}"/>
          </ac:picMkLst>
        </pc:picChg>
        <pc:picChg chg="mod">
          <ac:chgData name="Marilena(Maria) Eleftheriou" userId="1382a04d-6428-4199-b82e-405e8ae80135" providerId="ADAL" clId="{CAFF7F53-2D20-4487-B888-2E6EF267C2DA}" dt="2026-10-01T10:54:28.107" v="1494" actId="1076"/>
          <ac:picMkLst>
            <pc:docMk/>
            <pc:sldMk cId="952662597" sldId="1050"/>
            <ac:picMk id="7" creationId="{442D5382-ECEB-BE00-1A73-EC32126E0039}"/>
          </ac:picMkLst>
        </pc:picChg>
      </pc:sldChg>
      <pc:sldChg chg="addSp delSp modSp mod ord delAnim modAnim">
        <pc:chgData name="Marilena(Maria) Eleftheriou" userId="1382a04d-6428-4199-b82e-405e8ae80135" providerId="ADAL" clId="{CAFF7F53-2D20-4487-B888-2E6EF267C2DA}" dt="2026-10-01T10:03:52.847" v="760" actId="1076"/>
        <pc:sldMkLst>
          <pc:docMk/>
          <pc:sldMk cId="1532332526" sldId="1051"/>
        </pc:sldMkLst>
        <pc:spChg chg="add mod">
          <ac:chgData name="Marilena(Maria) Eleftheriou" userId="1382a04d-6428-4199-b82e-405e8ae80135" providerId="ADAL" clId="{CAFF7F53-2D20-4487-B888-2E6EF267C2DA}" dt="2026-09-30T12:52:12.643" v="495" actId="1076"/>
          <ac:spMkLst>
            <pc:docMk/>
            <pc:sldMk cId="1532332526" sldId="1051"/>
            <ac:spMk id="5" creationId="{BCF9B419-AFE7-A391-435A-5BB1F2DF695D}"/>
          </ac:spMkLst>
        </pc:spChg>
        <pc:spChg chg="add mod">
          <ac:chgData name="Marilena(Maria) Eleftheriou" userId="1382a04d-6428-4199-b82e-405e8ae80135" providerId="ADAL" clId="{CAFF7F53-2D20-4487-B888-2E6EF267C2DA}" dt="2026-10-01T10:02:49.085" v="753" actId="1076"/>
          <ac:spMkLst>
            <pc:docMk/>
            <pc:sldMk cId="1532332526" sldId="1051"/>
            <ac:spMk id="7" creationId="{E035A959-DB5E-AC41-52BC-3FBF7C0D11FA}"/>
          </ac:spMkLst>
        </pc:spChg>
        <pc:spChg chg="add mod">
          <ac:chgData name="Marilena(Maria) Eleftheriou" userId="1382a04d-6428-4199-b82e-405e8ae80135" providerId="ADAL" clId="{CAFF7F53-2D20-4487-B888-2E6EF267C2DA}" dt="2026-10-01T10:03:52.847" v="760" actId="1076"/>
          <ac:spMkLst>
            <pc:docMk/>
            <pc:sldMk cId="1532332526" sldId="1051"/>
            <ac:spMk id="9" creationId="{8B77B77E-1B24-F79D-8616-F013B23E98B3}"/>
          </ac:spMkLst>
        </pc:spChg>
        <pc:spChg chg="mod">
          <ac:chgData name="Marilena(Maria) Eleftheriou" userId="1382a04d-6428-4199-b82e-405e8ae80135" providerId="ADAL" clId="{CAFF7F53-2D20-4487-B888-2E6EF267C2DA}" dt="2026-10-01T10:01:45.315" v="731" actId="20577"/>
          <ac:spMkLst>
            <pc:docMk/>
            <pc:sldMk cId="1532332526" sldId="1051"/>
            <ac:spMk id="12" creationId="{EC446975-7C3E-6951-B835-C410072633AC}"/>
          </ac:spMkLst>
        </pc:spChg>
        <pc:spChg chg="mod">
          <ac:chgData name="Marilena(Maria) Eleftheriou" userId="1382a04d-6428-4199-b82e-405e8ae80135" providerId="ADAL" clId="{CAFF7F53-2D20-4487-B888-2E6EF267C2DA}" dt="2026-10-01T10:02:39.650" v="752" actId="115"/>
          <ac:spMkLst>
            <pc:docMk/>
            <pc:sldMk cId="1532332526" sldId="1051"/>
            <ac:spMk id="13" creationId="{C75987C5-ECF2-C2BF-69AC-4DD0B3F27B18}"/>
          </ac:spMkLst>
        </pc:spChg>
        <pc:spChg chg="del mod">
          <ac:chgData name="Marilena(Maria) Eleftheriou" userId="1382a04d-6428-4199-b82e-405e8ae80135" providerId="ADAL" clId="{CAFF7F53-2D20-4487-B888-2E6EF267C2DA}" dt="2026-09-30T12:46:42.940" v="332" actId="478"/>
          <ac:spMkLst>
            <pc:docMk/>
            <pc:sldMk cId="1532332526" sldId="1051"/>
            <ac:spMk id="14" creationId="{E7BA40D1-89E9-4FB2-DDA7-E99B92944672}"/>
          </ac:spMkLst>
        </pc:spChg>
        <pc:spChg chg="del mod">
          <ac:chgData name="Marilena(Maria) Eleftheriou" userId="1382a04d-6428-4199-b82e-405e8ae80135" providerId="ADAL" clId="{CAFF7F53-2D20-4487-B888-2E6EF267C2DA}" dt="2026-09-30T12:46:42.940" v="334"/>
          <ac:spMkLst>
            <pc:docMk/>
            <pc:sldMk cId="1532332526" sldId="1051"/>
            <ac:spMk id="15" creationId="{456B45F2-2FB5-F03B-D01A-FEF482375269}"/>
          </ac:spMkLst>
        </pc:spChg>
        <pc:spChg chg="del mod">
          <ac:chgData name="Marilena(Maria) Eleftheriou" userId="1382a04d-6428-4199-b82e-405e8ae80135" providerId="ADAL" clId="{CAFF7F53-2D20-4487-B888-2E6EF267C2DA}" dt="2026-09-30T12:46:58.589" v="338" actId="478"/>
          <ac:spMkLst>
            <pc:docMk/>
            <pc:sldMk cId="1532332526" sldId="1051"/>
            <ac:spMk id="16" creationId="{0156E2C7-F732-816D-6636-D4744AD2108C}"/>
          </ac:spMkLst>
        </pc:spChg>
        <pc:spChg chg="del mod">
          <ac:chgData name="Marilena(Maria) Eleftheriou" userId="1382a04d-6428-4199-b82e-405e8ae80135" providerId="ADAL" clId="{CAFF7F53-2D20-4487-B888-2E6EF267C2DA}" dt="2026-09-30T12:47:44.340" v="359"/>
          <ac:spMkLst>
            <pc:docMk/>
            <pc:sldMk cId="1532332526" sldId="1051"/>
            <ac:spMk id="17" creationId="{7F4E08CD-D538-596E-8704-4E5E6A9AC4EB}"/>
          </ac:spMkLst>
        </pc:spChg>
        <pc:spChg chg="del mod">
          <ac:chgData name="Marilena(Maria) Eleftheriou" userId="1382a04d-6428-4199-b82e-405e8ae80135" providerId="ADAL" clId="{CAFF7F53-2D20-4487-B888-2E6EF267C2DA}" dt="2026-09-30T12:47:44.344" v="361"/>
          <ac:spMkLst>
            <pc:docMk/>
            <pc:sldMk cId="1532332526" sldId="1051"/>
            <ac:spMk id="18" creationId="{FA9D56CD-8051-7260-2310-2A3D8CF92077}"/>
          </ac:spMkLst>
        </pc:spChg>
        <pc:spChg chg="del mod">
          <ac:chgData name="Marilena(Maria) Eleftheriou" userId="1382a04d-6428-4199-b82e-405e8ae80135" providerId="ADAL" clId="{CAFF7F53-2D20-4487-B888-2E6EF267C2DA}" dt="2026-09-30T12:47:44.344" v="363"/>
          <ac:spMkLst>
            <pc:docMk/>
            <pc:sldMk cId="1532332526" sldId="1051"/>
            <ac:spMk id="19" creationId="{DEE6342C-B305-2E35-5964-0CF2DB0BD135}"/>
          </ac:spMkLst>
        </pc:spChg>
        <pc:spChg chg="del mod">
          <ac:chgData name="Marilena(Maria) Eleftheriou" userId="1382a04d-6428-4199-b82e-405e8ae80135" providerId="ADAL" clId="{CAFF7F53-2D20-4487-B888-2E6EF267C2DA}" dt="2026-09-30T12:47:44.349" v="365"/>
          <ac:spMkLst>
            <pc:docMk/>
            <pc:sldMk cId="1532332526" sldId="1051"/>
            <ac:spMk id="20" creationId="{8EF0D07A-B9A4-58E4-3DB4-A768151B4E74}"/>
          </ac:spMkLst>
        </pc:spChg>
        <pc:spChg chg="del mod">
          <ac:chgData name="Marilena(Maria) Eleftheriou" userId="1382a04d-6428-4199-b82e-405e8ae80135" providerId="ADAL" clId="{CAFF7F53-2D20-4487-B888-2E6EF267C2DA}" dt="2026-09-30T12:47:44.351" v="367"/>
          <ac:spMkLst>
            <pc:docMk/>
            <pc:sldMk cId="1532332526" sldId="1051"/>
            <ac:spMk id="21" creationId="{B0AE401C-092B-080D-2EC4-A4BD3227A070}"/>
          </ac:spMkLst>
        </pc:spChg>
        <pc:picChg chg="add mod">
          <ac:chgData name="Marilena(Maria) Eleftheriou" userId="1382a04d-6428-4199-b82e-405e8ae80135" providerId="ADAL" clId="{CAFF7F53-2D20-4487-B888-2E6EF267C2DA}" dt="2026-10-01T10:02:28.717" v="750" actId="1038"/>
          <ac:picMkLst>
            <pc:docMk/>
            <pc:sldMk cId="1532332526" sldId="1051"/>
            <ac:picMk id="3" creationId="{99167196-3913-23ED-DD3A-3B04780F540B}"/>
          </ac:picMkLst>
        </pc:picChg>
        <pc:picChg chg="add mod">
          <ac:chgData name="Marilena(Maria) Eleftheriou" userId="1382a04d-6428-4199-b82e-405e8ae80135" providerId="ADAL" clId="{CAFF7F53-2D20-4487-B888-2E6EF267C2DA}" dt="2026-10-01T10:03:48.208" v="759" actId="14100"/>
          <ac:picMkLst>
            <pc:docMk/>
            <pc:sldMk cId="1532332526" sldId="1051"/>
            <ac:picMk id="11" creationId="{CF10F16C-21C9-22DD-A6E2-7DBDC4B456C0}"/>
          </ac:picMkLst>
        </pc:picChg>
      </pc:sldChg>
      <pc:sldChg chg="addSp modSp mod ord">
        <pc:chgData name="Marilena(Maria) Eleftheriou" userId="1382a04d-6428-4199-b82e-405e8ae80135" providerId="ADAL" clId="{CAFF7F53-2D20-4487-B888-2E6EF267C2DA}" dt="2026-10-01T10:04:08.679" v="761" actId="114"/>
        <pc:sldMkLst>
          <pc:docMk/>
          <pc:sldMk cId="3318986610" sldId="1052"/>
        </pc:sldMkLst>
        <pc:spChg chg="mod">
          <ac:chgData name="Marilena(Maria) Eleftheriou" userId="1382a04d-6428-4199-b82e-405e8ae80135" providerId="ADAL" clId="{CAFF7F53-2D20-4487-B888-2E6EF267C2DA}" dt="2026-09-30T12:33:44.643" v="138" actId="114"/>
          <ac:spMkLst>
            <pc:docMk/>
            <pc:sldMk cId="3318986610" sldId="1052"/>
            <ac:spMk id="3" creationId="{F96C2E88-1B19-8131-A483-0565AEBB2FB1}"/>
          </ac:spMkLst>
        </pc:spChg>
        <pc:spChg chg="add mod">
          <ac:chgData name="Marilena(Maria) Eleftheriou" userId="1382a04d-6428-4199-b82e-405e8ae80135" providerId="ADAL" clId="{CAFF7F53-2D20-4487-B888-2E6EF267C2DA}" dt="2026-09-30T12:58:35.778" v="585" actId="1076"/>
          <ac:spMkLst>
            <pc:docMk/>
            <pc:sldMk cId="3318986610" sldId="1052"/>
            <ac:spMk id="12" creationId="{A35E0682-8D29-0894-46E6-B5F6CE8C39EB}"/>
          </ac:spMkLst>
        </pc:spChg>
        <pc:spChg chg="mod">
          <ac:chgData name="Marilena(Maria) Eleftheriou" userId="1382a04d-6428-4199-b82e-405e8ae80135" providerId="ADAL" clId="{CAFF7F53-2D20-4487-B888-2E6EF267C2DA}" dt="2026-09-30T12:59:05.745" v="591" actId="1076"/>
          <ac:spMkLst>
            <pc:docMk/>
            <pc:sldMk cId="3318986610" sldId="1052"/>
            <ac:spMk id="16" creationId="{2B09AF5D-AB73-5CE6-13A2-3C4D1754A731}"/>
          </ac:spMkLst>
        </pc:spChg>
        <pc:spChg chg="mod">
          <ac:chgData name="Marilena(Maria) Eleftheriou" userId="1382a04d-6428-4199-b82e-405e8ae80135" providerId="ADAL" clId="{CAFF7F53-2D20-4487-B888-2E6EF267C2DA}" dt="2026-09-30T12:59:05.745" v="591" actId="1076"/>
          <ac:spMkLst>
            <pc:docMk/>
            <pc:sldMk cId="3318986610" sldId="1052"/>
            <ac:spMk id="17" creationId="{888D6ED7-F498-DAE8-76F0-C6510ED8174C}"/>
          </ac:spMkLst>
        </pc:spChg>
        <pc:spChg chg="mod">
          <ac:chgData name="Marilena(Maria) Eleftheriou" userId="1382a04d-6428-4199-b82e-405e8ae80135" providerId="ADAL" clId="{CAFF7F53-2D20-4487-B888-2E6EF267C2DA}" dt="2026-10-01T10:04:08.679" v="761" actId="114"/>
          <ac:spMkLst>
            <pc:docMk/>
            <pc:sldMk cId="3318986610" sldId="1052"/>
            <ac:spMk id="18" creationId="{65F15517-E043-FBC3-8574-B5FEC21086D9}"/>
          </ac:spMkLst>
        </pc:spChg>
        <pc:spChg chg="mod">
          <ac:chgData name="Marilena(Maria) Eleftheriou" userId="1382a04d-6428-4199-b82e-405e8ae80135" providerId="ADAL" clId="{CAFF7F53-2D20-4487-B888-2E6EF267C2DA}" dt="2026-09-30T12:59:12.281" v="592" actId="1076"/>
          <ac:spMkLst>
            <pc:docMk/>
            <pc:sldMk cId="3318986610" sldId="1052"/>
            <ac:spMk id="19" creationId="{C49BE4CB-2081-2F8E-2E5D-2CF9D1DC8643}"/>
          </ac:spMkLst>
        </pc:spChg>
        <pc:spChg chg="add mod">
          <ac:chgData name="Marilena(Maria) Eleftheriou" userId="1382a04d-6428-4199-b82e-405e8ae80135" providerId="ADAL" clId="{CAFF7F53-2D20-4487-B888-2E6EF267C2DA}" dt="2026-09-30T12:34:24.777" v="142" actId="571"/>
          <ac:spMkLst>
            <pc:docMk/>
            <pc:sldMk cId="3318986610" sldId="1052"/>
            <ac:spMk id="20" creationId="{D534AAB7-63B8-ADBA-2CF4-F0C3D3526CE8}"/>
          </ac:spMkLst>
        </pc:spChg>
        <pc:picChg chg="mod">
          <ac:chgData name="Marilena(Maria) Eleftheriou" userId="1382a04d-6428-4199-b82e-405e8ae80135" providerId="ADAL" clId="{CAFF7F53-2D20-4487-B888-2E6EF267C2DA}" dt="2026-09-30T12:16:02.796" v="109" actId="14100"/>
          <ac:picMkLst>
            <pc:docMk/>
            <pc:sldMk cId="3318986610" sldId="1052"/>
            <ac:picMk id="15" creationId="{EB72C155-8F91-F4F4-A8B1-D8831399495E}"/>
          </ac:picMkLst>
        </pc:picChg>
      </pc:sldChg>
      <pc:sldChg chg="modSp mod">
        <pc:chgData name="Marilena(Maria) Eleftheriou" userId="1382a04d-6428-4199-b82e-405e8ae80135" providerId="ADAL" clId="{CAFF7F53-2D20-4487-B888-2E6EF267C2DA}" dt="2026-10-01T12:26:56.987" v="2033" actId="20577"/>
        <pc:sldMkLst>
          <pc:docMk/>
          <pc:sldMk cId="1302786687" sldId="1053"/>
        </pc:sldMkLst>
        <pc:spChg chg="mod">
          <ac:chgData name="Marilena(Maria) Eleftheriou" userId="1382a04d-6428-4199-b82e-405e8ae80135" providerId="ADAL" clId="{CAFF7F53-2D20-4487-B888-2E6EF267C2DA}" dt="2026-10-01T12:26:56.987" v="2033" actId="20577"/>
          <ac:spMkLst>
            <pc:docMk/>
            <pc:sldMk cId="1302786687" sldId="1053"/>
            <ac:spMk id="5" creationId="{05A87524-10E1-988A-ED14-91F2756385D0}"/>
          </ac:spMkLst>
        </pc:spChg>
        <pc:spChg chg="mod">
          <ac:chgData name="Marilena(Maria) Eleftheriou" userId="1382a04d-6428-4199-b82e-405e8ae80135" providerId="ADAL" clId="{CAFF7F53-2D20-4487-B888-2E6EF267C2DA}" dt="2026-10-01T12:19:29.365" v="1838" actId="1036"/>
          <ac:spMkLst>
            <pc:docMk/>
            <pc:sldMk cId="1302786687" sldId="1053"/>
            <ac:spMk id="6" creationId="{6F12A634-A862-07CD-DBC5-A7820C9A68D5}"/>
          </ac:spMkLst>
        </pc:spChg>
        <pc:spChg chg="mod">
          <ac:chgData name="Marilena(Maria) Eleftheriou" userId="1382a04d-6428-4199-b82e-405e8ae80135" providerId="ADAL" clId="{CAFF7F53-2D20-4487-B888-2E6EF267C2DA}" dt="2026-10-01T12:19:57.831" v="1894" actId="20577"/>
          <ac:spMkLst>
            <pc:docMk/>
            <pc:sldMk cId="1302786687" sldId="1053"/>
            <ac:spMk id="7" creationId="{50E7323B-F80F-C5A6-6BED-791243E0E690}"/>
          </ac:spMkLst>
        </pc:spChg>
        <pc:spChg chg="mod">
          <ac:chgData name="Marilena(Maria) Eleftheriou" userId="1382a04d-6428-4199-b82e-405e8ae80135" providerId="ADAL" clId="{CAFF7F53-2D20-4487-B888-2E6EF267C2DA}" dt="2026-10-01T12:20:14.223" v="1895" actId="113"/>
          <ac:spMkLst>
            <pc:docMk/>
            <pc:sldMk cId="1302786687" sldId="1053"/>
            <ac:spMk id="8" creationId="{DC388504-8292-850A-E30B-972D84B6D23F}"/>
          </ac:spMkLst>
        </pc:spChg>
        <pc:spChg chg="mod">
          <ac:chgData name="Marilena(Maria) Eleftheriou" userId="1382a04d-6428-4199-b82e-405e8ae80135" providerId="ADAL" clId="{CAFF7F53-2D20-4487-B888-2E6EF267C2DA}" dt="2026-10-01T12:20:50.522" v="1938" actId="20577"/>
          <ac:spMkLst>
            <pc:docMk/>
            <pc:sldMk cId="1302786687" sldId="1053"/>
            <ac:spMk id="9" creationId="{D39D2752-9C90-C9D7-FA76-D3F101ECA369}"/>
          </ac:spMkLst>
        </pc:spChg>
        <pc:spChg chg="mod">
          <ac:chgData name="Marilena(Maria) Eleftheriou" userId="1382a04d-6428-4199-b82e-405e8ae80135" providerId="ADAL" clId="{CAFF7F53-2D20-4487-B888-2E6EF267C2DA}" dt="2026-10-01T12:19:36.810" v="1860" actId="1036"/>
          <ac:spMkLst>
            <pc:docMk/>
            <pc:sldMk cId="1302786687" sldId="1053"/>
            <ac:spMk id="10" creationId="{E15AD7B8-A357-B9DC-EF8A-5A9A7D87D93F}"/>
          </ac:spMkLst>
        </pc:spChg>
        <pc:spChg chg="mod">
          <ac:chgData name="Marilena(Maria) Eleftheriou" userId="1382a04d-6428-4199-b82e-405e8ae80135" providerId="ADAL" clId="{CAFF7F53-2D20-4487-B888-2E6EF267C2DA}" dt="2026-10-01T12:19:36.810" v="1860" actId="1036"/>
          <ac:spMkLst>
            <pc:docMk/>
            <pc:sldMk cId="1302786687" sldId="1053"/>
            <ac:spMk id="11" creationId="{E332125C-FAC7-00E5-3715-1C2A367BC5FA}"/>
          </ac:spMkLst>
        </pc:spChg>
        <pc:spChg chg="mod">
          <ac:chgData name="Marilena(Maria) Eleftheriou" userId="1382a04d-6428-4199-b82e-405e8ae80135" providerId="ADAL" clId="{CAFF7F53-2D20-4487-B888-2E6EF267C2DA}" dt="2026-10-01T12:19:46.535" v="1893" actId="1035"/>
          <ac:spMkLst>
            <pc:docMk/>
            <pc:sldMk cId="1302786687" sldId="1053"/>
            <ac:spMk id="12" creationId="{4C2F9416-A9C7-772A-7DE5-EE49ED5D0325}"/>
          </ac:spMkLst>
        </pc:spChg>
        <pc:spChg chg="mod">
          <ac:chgData name="Marilena(Maria) Eleftheriou" userId="1382a04d-6428-4199-b82e-405e8ae80135" providerId="ADAL" clId="{CAFF7F53-2D20-4487-B888-2E6EF267C2DA}" dt="2026-10-01T12:21:21.169" v="1939" actId="20577"/>
          <ac:spMkLst>
            <pc:docMk/>
            <pc:sldMk cId="1302786687" sldId="1053"/>
            <ac:spMk id="13" creationId="{EFAFA5B2-292F-29FD-7F12-D691EEBC5380}"/>
          </ac:spMkLst>
        </pc:spChg>
      </pc:sldChg>
      <pc:sldChg chg="addSp delSp modSp mod ord delAnim">
        <pc:chgData name="Marilena(Maria) Eleftheriou" userId="1382a04d-6428-4199-b82e-405e8ae80135" providerId="ADAL" clId="{CAFF7F53-2D20-4487-B888-2E6EF267C2DA}" dt="2026-10-01T12:35:47.014" v="2104" actId="948"/>
        <pc:sldMkLst>
          <pc:docMk/>
          <pc:sldMk cId="4104255191" sldId="1054"/>
        </pc:sldMkLst>
        <pc:spChg chg="add mod">
          <ac:chgData name="Marilena(Maria) Eleftheriou" userId="1382a04d-6428-4199-b82e-405e8ae80135" providerId="ADAL" clId="{CAFF7F53-2D20-4487-B888-2E6EF267C2DA}" dt="2026-10-01T12:35:20.467" v="2102" actId="114"/>
          <ac:spMkLst>
            <pc:docMk/>
            <pc:sldMk cId="4104255191" sldId="1054"/>
            <ac:spMk id="4" creationId="{E8D64FAF-087A-57DB-8325-AE5631831C2E}"/>
          </ac:spMkLst>
        </pc:spChg>
        <pc:spChg chg="del">
          <ac:chgData name="Marilena(Maria) Eleftheriou" userId="1382a04d-6428-4199-b82e-405e8ae80135" providerId="ADAL" clId="{CAFF7F53-2D20-4487-B888-2E6EF267C2DA}" dt="2026-10-01T12:23:32.013" v="1987" actId="478"/>
          <ac:spMkLst>
            <pc:docMk/>
            <pc:sldMk cId="4104255191" sldId="1054"/>
            <ac:spMk id="6" creationId="{D49EDEF9-4F0F-C2D7-F2E1-AE4557787CA4}"/>
          </ac:spMkLst>
        </pc:spChg>
        <pc:spChg chg="del mod">
          <ac:chgData name="Marilena(Maria) Eleftheriou" userId="1382a04d-6428-4199-b82e-405e8ae80135" providerId="ADAL" clId="{CAFF7F53-2D20-4487-B888-2E6EF267C2DA}" dt="2026-10-01T12:24:37.490" v="2004" actId="478"/>
          <ac:spMkLst>
            <pc:docMk/>
            <pc:sldMk cId="4104255191" sldId="1054"/>
            <ac:spMk id="7" creationId="{C8181813-736B-14F5-A482-BBF6676AE740}"/>
          </ac:spMkLst>
        </pc:spChg>
        <pc:spChg chg="mod">
          <ac:chgData name="Marilena(Maria) Eleftheriou" userId="1382a04d-6428-4199-b82e-405e8ae80135" providerId="ADAL" clId="{CAFF7F53-2D20-4487-B888-2E6EF267C2DA}" dt="2026-10-01T12:35:47.014" v="2104" actId="948"/>
          <ac:spMkLst>
            <pc:docMk/>
            <pc:sldMk cId="4104255191" sldId="1054"/>
            <ac:spMk id="9" creationId="{E0D17DE6-BF7A-99E4-C797-CB5E5DD07B5C}"/>
          </ac:spMkLst>
        </pc:spChg>
        <pc:spChg chg="add del mod">
          <ac:chgData name="Marilena(Maria) Eleftheriou" userId="1382a04d-6428-4199-b82e-405e8ae80135" providerId="ADAL" clId="{CAFF7F53-2D20-4487-B888-2E6EF267C2DA}" dt="2026-10-01T12:24:18.559" v="2000" actId="47"/>
          <ac:spMkLst>
            <pc:docMk/>
            <pc:sldMk cId="4104255191" sldId="1054"/>
            <ac:spMk id="10" creationId="{B27C164D-330F-44C1-D034-4C21794B5E7B}"/>
          </ac:spMkLst>
        </pc:spChg>
        <pc:picChg chg="mod">
          <ac:chgData name="Marilena(Maria) Eleftheriou" userId="1382a04d-6428-4199-b82e-405e8ae80135" providerId="ADAL" clId="{CAFF7F53-2D20-4487-B888-2E6EF267C2DA}" dt="2026-10-01T12:34:21.419" v="2100" actId="1076"/>
          <ac:picMkLst>
            <pc:docMk/>
            <pc:sldMk cId="4104255191" sldId="1054"/>
            <ac:picMk id="5" creationId="{2576470D-AD09-0BF7-D543-C5BA1E4D441F}"/>
          </ac:picMkLst>
        </pc:picChg>
        <pc:picChg chg="mod">
          <ac:chgData name="Marilena(Maria) Eleftheriou" userId="1382a04d-6428-4199-b82e-405e8ae80135" providerId="ADAL" clId="{CAFF7F53-2D20-4487-B888-2E6EF267C2DA}" dt="2026-10-01T12:26:14.757" v="2030" actId="14100"/>
          <ac:picMkLst>
            <pc:docMk/>
            <pc:sldMk cId="4104255191" sldId="1054"/>
            <ac:picMk id="8" creationId="{29788FEB-7F46-D56B-DC44-0640EE877ADA}"/>
          </ac:picMkLst>
        </pc:picChg>
      </pc:sldChg>
      <pc:sldChg chg="modSp mod">
        <pc:chgData name="Marilena(Maria) Eleftheriou" userId="1382a04d-6428-4199-b82e-405e8ae80135" providerId="ADAL" clId="{CAFF7F53-2D20-4487-B888-2E6EF267C2DA}" dt="2026-10-01T12:28:45.734" v="2068" actId="255"/>
        <pc:sldMkLst>
          <pc:docMk/>
          <pc:sldMk cId="482127437" sldId="1055"/>
        </pc:sldMkLst>
        <pc:spChg chg="mod">
          <ac:chgData name="Marilena(Maria) Eleftheriou" userId="1382a04d-6428-4199-b82e-405e8ae80135" providerId="ADAL" clId="{CAFF7F53-2D20-4487-B888-2E6EF267C2DA}" dt="2026-10-01T12:28:45.734" v="2068" actId="255"/>
          <ac:spMkLst>
            <pc:docMk/>
            <pc:sldMk cId="482127437" sldId="1055"/>
            <ac:spMk id="3" creationId="{A6FF5155-83D0-312B-66EC-E47467C2AE79}"/>
          </ac:spMkLst>
        </pc:spChg>
        <pc:spChg chg="mod">
          <ac:chgData name="Marilena(Maria) Eleftheriou" userId="1382a04d-6428-4199-b82e-405e8ae80135" providerId="ADAL" clId="{CAFF7F53-2D20-4487-B888-2E6EF267C2DA}" dt="2026-10-01T12:27:55.745" v="2059" actId="1035"/>
          <ac:spMkLst>
            <pc:docMk/>
            <pc:sldMk cId="482127437" sldId="1055"/>
            <ac:spMk id="4" creationId="{53E6318F-AB65-6F1B-75CF-00E2181F0821}"/>
          </ac:spMkLst>
        </pc:spChg>
        <pc:spChg chg="mod">
          <ac:chgData name="Marilena(Maria) Eleftheriou" userId="1382a04d-6428-4199-b82e-405e8ae80135" providerId="ADAL" clId="{CAFF7F53-2D20-4487-B888-2E6EF267C2DA}" dt="2026-10-01T12:27:25.667" v="2035" actId="14100"/>
          <ac:spMkLst>
            <pc:docMk/>
            <pc:sldMk cId="482127437" sldId="1055"/>
            <ac:spMk id="5" creationId="{CF6A7EA0-0B30-5561-7916-1646F4EA9806}"/>
          </ac:spMkLst>
        </pc:spChg>
        <pc:spChg chg="mod">
          <ac:chgData name="Marilena(Maria) Eleftheriou" userId="1382a04d-6428-4199-b82e-405e8ae80135" providerId="ADAL" clId="{CAFF7F53-2D20-4487-B888-2E6EF267C2DA}" dt="2026-10-01T12:27:33.566" v="2036" actId="14100"/>
          <ac:spMkLst>
            <pc:docMk/>
            <pc:sldMk cId="482127437" sldId="1055"/>
            <ac:spMk id="23" creationId="{4B61711D-ACA1-CB05-AF72-4AF0FB00158D}"/>
          </ac:spMkLst>
        </pc:spChg>
        <pc:spChg chg="mod">
          <ac:chgData name="Marilena(Maria) Eleftheriou" userId="1382a04d-6428-4199-b82e-405e8ae80135" providerId="ADAL" clId="{CAFF7F53-2D20-4487-B888-2E6EF267C2DA}" dt="2026-10-01T12:27:25.667" v="2035" actId="14100"/>
          <ac:spMkLst>
            <pc:docMk/>
            <pc:sldMk cId="482127437" sldId="1055"/>
            <ac:spMk id="24" creationId="{A225DD7F-CE5F-42BC-9330-D845FC5D6756}"/>
          </ac:spMkLst>
        </pc:spChg>
        <pc:spChg chg="mod">
          <ac:chgData name="Marilena(Maria) Eleftheriou" userId="1382a04d-6428-4199-b82e-405e8ae80135" providerId="ADAL" clId="{CAFF7F53-2D20-4487-B888-2E6EF267C2DA}" dt="2026-10-01T12:27:55.745" v="2059" actId="1035"/>
          <ac:spMkLst>
            <pc:docMk/>
            <pc:sldMk cId="482127437" sldId="1055"/>
            <ac:spMk id="25" creationId="{667B4563-CB6D-867D-3C80-BAC233D2929F}"/>
          </ac:spMkLst>
        </pc:spChg>
        <pc:spChg chg="mod">
          <ac:chgData name="Marilena(Maria) Eleftheriou" userId="1382a04d-6428-4199-b82e-405e8ae80135" providerId="ADAL" clId="{CAFF7F53-2D20-4487-B888-2E6EF267C2DA}" dt="2026-10-01T12:27:25.667" v="2035" actId="14100"/>
          <ac:spMkLst>
            <pc:docMk/>
            <pc:sldMk cId="482127437" sldId="1055"/>
            <ac:spMk id="26" creationId="{5278F1DA-2396-5B10-6813-096306BC3085}"/>
          </ac:spMkLst>
        </pc:spChg>
        <pc:spChg chg="mod">
          <ac:chgData name="Marilena(Maria) Eleftheriou" userId="1382a04d-6428-4199-b82e-405e8ae80135" providerId="ADAL" clId="{CAFF7F53-2D20-4487-B888-2E6EF267C2DA}" dt="2026-10-01T12:27:38.070" v="2037" actId="14100"/>
          <ac:spMkLst>
            <pc:docMk/>
            <pc:sldMk cId="482127437" sldId="1055"/>
            <ac:spMk id="27" creationId="{46036FC3-C835-2FF9-13A1-EC109A8F7BD8}"/>
          </ac:spMkLst>
        </pc:spChg>
        <pc:spChg chg="mod">
          <ac:chgData name="Marilena(Maria) Eleftheriou" userId="1382a04d-6428-4199-b82e-405e8ae80135" providerId="ADAL" clId="{CAFF7F53-2D20-4487-B888-2E6EF267C2DA}" dt="2026-10-01T12:27:25.667" v="2035" actId="14100"/>
          <ac:spMkLst>
            <pc:docMk/>
            <pc:sldMk cId="482127437" sldId="1055"/>
            <ac:spMk id="28" creationId="{196DFA8F-66CB-8AFC-BF44-D062565288D9}"/>
          </ac:spMkLst>
        </pc:spChg>
        <pc:spChg chg="mod">
          <ac:chgData name="Marilena(Maria) Eleftheriou" userId="1382a04d-6428-4199-b82e-405e8ae80135" providerId="ADAL" clId="{CAFF7F53-2D20-4487-B888-2E6EF267C2DA}" dt="2026-10-01T12:28:04.383" v="2067" actId="1035"/>
          <ac:spMkLst>
            <pc:docMk/>
            <pc:sldMk cId="482127437" sldId="1055"/>
            <ac:spMk id="31" creationId="{517136F8-C8F6-9BAE-73A1-B7ED565F4047}"/>
          </ac:spMkLst>
        </pc:spChg>
      </pc:sldChg>
      <pc:sldChg chg="delSp modSp mod delAnim">
        <pc:chgData name="Marilena(Maria) Eleftheriou" userId="1382a04d-6428-4199-b82e-405e8ae80135" providerId="ADAL" clId="{CAFF7F53-2D20-4487-B888-2E6EF267C2DA}" dt="2026-10-01T11:53:36.745" v="1747" actId="20577"/>
        <pc:sldMkLst>
          <pc:docMk/>
          <pc:sldMk cId="466200114" sldId="1056"/>
        </pc:sldMkLst>
        <pc:spChg chg="mod">
          <ac:chgData name="Marilena(Maria) Eleftheriou" userId="1382a04d-6428-4199-b82e-405e8ae80135" providerId="ADAL" clId="{CAFF7F53-2D20-4487-B888-2E6EF267C2DA}" dt="2026-10-01T11:53:36.745" v="1747" actId="20577"/>
          <ac:spMkLst>
            <pc:docMk/>
            <pc:sldMk cId="466200114" sldId="1056"/>
            <ac:spMk id="5" creationId="{B7A61175-7F83-8E76-FBB5-519E64345961}"/>
          </ac:spMkLst>
        </pc:spChg>
        <pc:spChg chg="del">
          <ac:chgData name="Marilena(Maria) Eleftheriou" userId="1382a04d-6428-4199-b82e-405e8ae80135" providerId="ADAL" clId="{CAFF7F53-2D20-4487-B888-2E6EF267C2DA}" dt="2026-10-01T10:16:48.644" v="929" actId="478"/>
          <ac:spMkLst>
            <pc:docMk/>
            <pc:sldMk cId="466200114" sldId="1056"/>
            <ac:spMk id="6" creationId="{A9E04A48-A94D-C659-0482-15527D3B7954}"/>
          </ac:spMkLst>
        </pc:spChg>
        <pc:spChg chg="del">
          <ac:chgData name="Marilena(Maria) Eleftheriou" userId="1382a04d-6428-4199-b82e-405e8ae80135" providerId="ADAL" clId="{CAFF7F53-2D20-4487-B888-2E6EF267C2DA}" dt="2026-10-01T10:17:03.282" v="932" actId="478"/>
          <ac:spMkLst>
            <pc:docMk/>
            <pc:sldMk cId="466200114" sldId="1056"/>
            <ac:spMk id="7" creationId="{F52E7D5D-A0FF-8940-8BC4-832F9BD9FE20}"/>
          </ac:spMkLst>
        </pc:spChg>
        <pc:spChg chg="del">
          <ac:chgData name="Marilena(Maria) Eleftheriou" userId="1382a04d-6428-4199-b82e-405e8ae80135" providerId="ADAL" clId="{CAFF7F53-2D20-4487-B888-2E6EF267C2DA}" dt="2026-10-01T10:17:12.706" v="934" actId="478"/>
          <ac:spMkLst>
            <pc:docMk/>
            <pc:sldMk cId="466200114" sldId="1056"/>
            <ac:spMk id="8" creationId="{21905D22-D371-6FEE-33B7-87726DA26D16}"/>
          </ac:spMkLst>
        </pc:spChg>
        <pc:spChg chg="mod">
          <ac:chgData name="Marilena(Maria) Eleftheriou" userId="1382a04d-6428-4199-b82e-405e8ae80135" providerId="ADAL" clId="{CAFF7F53-2D20-4487-B888-2E6EF267C2DA}" dt="2026-10-01T10:20:37.340" v="972" actId="1035"/>
          <ac:spMkLst>
            <pc:docMk/>
            <pc:sldMk cId="466200114" sldId="1056"/>
            <ac:spMk id="9" creationId="{4C6C7ECE-5285-81F0-4E1F-33BE1DF73C67}"/>
          </ac:spMkLst>
        </pc:spChg>
        <pc:spChg chg="mod">
          <ac:chgData name="Marilena(Maria) Eleftheriou" userId="1382a04d-6428-4199-b82e-405e8ae80135" providerId="ADAL" clId="{CAFF7F53-2D20-4487-B888-2E6EF267C2DA}" dt="2026-10-01T10:22:09.837" v="1124" actId="1076"/>
          <ac:spMkLst>
            <pc:docMk/>
            <pc:sldMk cId="466200114" sldId="1056"/>
            <ac:spMk id="19" creationId="{12ADC21F-B596-38EE-7052-13737933B247}"/>
          </ac:spMkLst>
        </pc:spChg>
        <pc:grpChg chg="mod">
          <ac:chgData name="Marilena(Maria) Eleftheriou" userId="1382a04d-6428-4199-b82e-405e8ae80135" providerId="ADAL" clId="{CAFF7F53-2D20-4487-B888-2E6EF267C2DA}" dt="2026-10-01T10:22:46.854" v="1128" actId="14100"/>
          <ac:grpSpMkLst>
            <pc:docMk/>
            <pc:sldMk cId="466200114" sldId="1056"/>
            <ac:grpSpMk id="11" creationId="{D19CFB1F-FA20-8A50-6649-30E6AB83217D}"/>
          </ac:grpSpMkLst>
        </pc:grpChg>
        <pc:picChg chg="mod">
          <ac:chgData name="Marilena(Maria) Eleftheriou" userId="1382a04d-6428-4199-b82e-405e8ae80135" providerId="ADAL" clId="{CAFF7F53-2D20-4487-B888-2E6EF267C2DA}" dt="2026-10-01T10:25:02.103" v="1172" actId="1076"/>
          <ac:picMkLst>
            <pc:docMk/>
            <pc:sldMk cId="466200114" sldId="1056"/>
            <ac:picMk id="10" creationId="{5ACB5249-DF26-707D-DA3B-452E459B6C37}"/>
          </ac:picMkLst>
        </pc:picChg>
        <pc:picChg chg="mod">
          <ac:chgData name="Marilena(Maria) Eleftheriou" userId="1382a04d-6428-4199-b82e-405e8ae80135" providerId="ADAL" clId="{CAFF7F53-2D20-4487-B888-2E6EF267C2DA}" dt="2026-10-01T11:47:43.739" v="1676" actId="1076"/>
          <ac:picMkLst>
            <pc:docMk/>
            <pc:sldMk cId="466200114" sldId="1056"/>
            <ac:picMk id="16" creationId="{5192DF63-0316-0459-3AC1-2F22B9736710}"/>
          </ac:picMkLst>
        </pc:picChg>
      </pc:sldChg>
      <pc:sldChg chg="modSp mod">
        <pc:chgData name="Marilena(Maria) Eleftheriou" userId="1382a04d-6428-4199-b82e-405e8ae80135" providerId="ADAL" clId="{CAFF7F53-2D20-4487-B888-2E6EF267C2DA}" dt="2026-10-01T10:46:15.925" v="1387" actId="1076"/>
        <pc:sldMkLst>
          <pc:docMk/>
          <pc:sldMk cId="374390018" sldId="1057"/>
        </pc:sldMkLst>
        <pc:spChg chg="mod">
          <ac:chgData name="Marilena(Maria) Eleftheriou" userId="1382a04d-6428-4199-b82e-405e8ae80135" providerId="ADAL" clId="{CAFF7F53-2D20-4487-B888-2E6EF267C2DA}" dt="2026-10-01T10:23:33.812" v="1155" actId="255"/>
          <ac:spMkLst>
            <pc:docMk/>
            <pc:sldMk cId="374390018" sldId="1057"/>
            <ac:spMk id="6" creationId="{D8BD75F3-1168-46CB-0C89-066E6134ED6A}"/>
          </ac:spMkLst>
        </pc:spChg>
        <pc:spChg chg="mod">
          <ac:chgData name="Marilena(Maria) Eleftheriou" userId="1382a04d-6428-4199-b82e-405e8ae80135" providerId="ADAL" clId="{CAFF7F53-2D20-4487-B888-2E6EF267C2DA}" dt="2026-10-01T10:46:15.925" v="1387" actId="1076"/>
          <ac:spMkLst>
            <pc:docMk/>
            <pc:sldMk cId="374390018" sldId="1057"/>
            <ac:spMk id="7" creationId="{361EBCC3-7B87-4055-D0BE-40E1323A94A8}"/>
          </ac:spMkLst>
        </pc:spChg>
        <pc:spChg chg="mod">
          <ac:chgData name="Marilena(Maria) Eleftheriou" userId="1382a04d-6428-4199-b82e-405e8ae80135" providerId="ADAL" clId="{CAFF7F53-2D20-4487-B888-2E6EF267C2DA}" dt="2026-10-01T10:37:23.096" v="1274" actId="255"/>
          <ac:spMkLst>
            <pc:docMk/>
            <pc:sldMk cId="374390018" sldId="1057"/>
            <ac:spMk id="8" creationId="{BFDF9D28-CC7B-9719-010C-5FF3EF7DD92B}"/>
          </ac:spMkLst>
        </pc:spChg>
        <pc:spChg chg="mod">
          <ac:chgData name="Marilena(Maria) Eleftheriou" userId="1382a04d-6428-4199-b82e-405e8ae80135" providerId="ADAL" clId="{CAFF7F53-2D20-4487-B888-2E6EF267C2DA}" dt="2026-10-01T10:37:23.096" v="1274" actId="255"/>
          <ac:spMkLst>
            <pc:docMk/>
            <pc:sldMk cId="374390018" sldId="1057"/>
            <ac:spMk id="9" creationId="{4B66DBAD-3839-5028-F3FB-5D527AA23B97}"/>
          </ac:spMkLst>
        </pc:spChg>
        <pc:picChg chg="mod">
          <ac:chgData name="Marilena(Maria) Eleftheriou" userId="1382a04d-6428-4199-b82e-405e8ae80135" providerId="ADAL" clId="{CAFF7F53-2D20-4487-B888-2E6EF267C2DA}" dt="2026-10-01T10:34:15.714" v="1244" actId="1076"/>
          <ac:picMkLst>
            <pc:docMk/>
            <pc:sldMk cId="374390018" sldId="1057"/>
            <ac:picMk id="10" creationId="{F51B9D72-9811-710F-320A-596428474AF3}"/>
          </ac:picMkLst>
        </pc:picChg>
      </pc:sldChg>
      <pc:sldChg chg="addSp delSp modSp mod">
        <pc:chgData name="Marilena(Maria) Eleftheriou" userId="1382a04d-6428-4199-b82e-405e8ae80135" providerId="ADAL" clId="{CAFF7F53-2D20-4487-B888-2E6EF267C2DA}" dt="2026-10-01T10:46:29.336" v="1388" actId="14100"/>
        <pc:sldMkLst>
          <pc:docMk/>
          <pc:sldMk cId="1541814812" sldId="1058"/>
        </pc:sldMkLst>
        <pc:spChg chg="add mod">
          <ac:chgData name="Marilena(Maria) Eleftheriou" userId="1382a04d-6428-4199-b82e-405e8ae80135" providerId="ADAL" clId="{CAFF7F53-2D20-4487-B888-2E6EF267C2DA}" dt="2026-10-01T10:46:29.336" v="1388" actId="14100"/>
          <ac:spMkLst>
            <pc:docMk/>
            <pc:sldMk cId="1541814812" sldId="1058"/>
            <ac:spMk id="4" creationId="{C537F5AE-DCEE-414C-839B-C3FDF3AA2A4F}"/>
          </ac:spMkLst>
        </pc:spChg>
        <pc:spChg chg="del mod">
          <ac:chgData name="Marilena(Maria) Eleftheriou" userId="1382a04d-6428-4199-b82e-405e8ae80135" providerId="ADAL" clId="{CAFF7F53-2D20-4487-B888-2E6EF267C2DA}" dt="2026-10-01T10:35:51.244" v="1254" actId="478"/>
          <ac:spMkLst>
            <pc:docMk/>
            <pc:sldMk cId="1541814812" sldId="1058"/>
            <ac:spMk id="5" creationId="{F8E856F5-8BFB-8895-7B90-42C2CFDC9A60}"/>
          </ac:spMkLst>
        </pc:spChg>
        <pc:spChg chg="mod">
          <ac:chgData name="Marilena(Maria) Eleftheriou" userId="1382a04d-6428-4199-b82e-405e8ae80135" providerId="ADAL" clId="{CAFF7F53-2D20-4487-B888-2E6EF267C2DA}" dt="2026-10-01T10:46:02.869" v="1386" actId="14100"/>
          <ac:spMkLst>
            <pc:docMk/>
            <pc:sldMk cId="1541814812" sldId="1058"/>
            <ac:spMk id="6" creationId="{6773EF0E-C24B-1A74-E63F-F452D5C7DDB8}"/>
          </ac:spMkLst>
        </pc:spChg>
        <pc:spChg chg="del">
          <ac:chgData name="Marilena(Maria) Eleftheriou" userId="1382a04d-6428-4199-b82e-405e8ae80135" providerId="ADAL" clId="{CAFF7F53-2D20-4487-B888-2E6EF267C2DA}" dt="2026-10-01T10:37:49.152" v="1278" actId="478"/>
          <ac:spMkLst>
            <pc:docMk/>
            <pc:sldMk cId="1541814812" sldId="1058"/>
            <ac:spMk id="7" creationId="{BCD53774-40F6-DD05-3711-CC22A3EED43D}"/>
          </ac:spMkLst>
        </pc:spChg>
        <pc:spChg chg="del">
          <ac:chgData name="Marilena(Maria) Eleftheriou" userId="1382a04d-6428-4199-b82e-405e8ae80135" providerId="ADAL" clId="{CAFF7F53-2D20-4487-B888-2E6EF267C2DA}" dt="2026-10-01T10:37:59.943" v="1280" actId="478"/>
          <ac:spMkLst>
            <pc:docMk/>
            <pc:sldMk cId="1541814812" sldId="1058"/>
            <ac:spMk id="8" creationId="{E4C5C2F6-BFDE-B447-7737-34F969CDC70D}"/>
          </ac:spMkLst>
        </pc:spChg>
        <pc:spChg chg="mod">
          <ac:chgData name="Marilena(Maria) Eleftheriou" userId="1382a04d-6428-4199-b82e-405e8ae80135" providerId="ADAL" clId="{CAFF7F53-2D20-4487-B888-2E6EF267C2DA}" dt="2026-10-01T10:39:36.278" v="1324" actId="20577"/>
          <ac:spMkLst>
            <pc:docMk/>
            <pc:sldMk cId="1541814812" sldId="1058"/>
            <ac:spMk id="11" creationId="{30006AFA-4596-B986-EE70-C11777591E75}"/>
          </ac:spMkLst>
        </pc:spChg>
        <pc:picChg chg="mod">
          <ac:chgData name="Marilena(Maria) Eleftheriou" userId="1382a04d-6428-4199-b82e-405e8ae80135" providerId="ADAL" clId="{CAFF7F53-2D20-4487-B888-2E6EF267C2DA}" dt="2026-10-01T10:39:21.530" v="1318" actId="1038"/>
          <ac:picMkLst>
            <pc:docMk/>
            <pc:sldMk cId="1541814812" sldId="1058"/>
            <ac:picMk id="9" creationId="{0C39EF99-6B24-AE9F-44AB-B8B827A2268C}"/>
          </ac:picMkLst>
        </pc:picChg>
      </pc:sldChg>
      <pc:sldChg chg="addSp delSp modSp mod">
        <pc:chgData name="Marilena(Maria) Eleftheriou" userId="1382a04d-6428-4199-b82e-405e8ae80135" providerId="ADAL" clId="{CAFF7F53-2D20-4487-B888-2E6EF267C2DA}" dt="2026-10-01T11:41:25.946" v="1541" actId="20577"/>
        <pc:sldMkLst>
          <pc:docMk/>
          <pc:sldMk cId="1214272582" sldId="1059"/>
        </pc:sldMkLst>
        <pc:spChg chg="add mod">
          <ac:chgData name="Marilena(Maria) Eleftheriou" userId="1382a04d-6428-4199-b82e-405e8ae80135" providerId="ADAL" clId="{CAFF7F53-2D20-4487-B888-2E6EF267C2DA}" dt="2026-10-01T11:01:29.035" v="1535" actId="14100"/>
          <ac:spMkLst>
            <pc:docMk/>
            <pc:sldMk cId="1214272582" sldId="1059"/>
            <ac:spMk id="4" creationId="{4DEEE0FE-A887-9BA1-E188-1AEE12412FD3}"/>
          </ac:spMkLst>
        </pc:spChg>
        <pc:spChg chg="del">
          <ac:chgData name="Marilena(Maria) Eleftheriou" userId="1382a04d-6428-4199-b82e-405e8ae80135" providerId="ADAL" clId="{CAFF7F53-2D20-4487-B888-2E6EF267C2DA}" dt="2026-10-01T10:55:12.822" v="1498" actId="478"/>
          <ac:spMkLst>
            <pc:docMk/>
            <pc:sldMk cId="1214272582" sldId="1059"/>
            <ac:spMk id="5" creationId="{CF976685-D8CF-20BF-DAF5-2C6FE47C18A2}"/>
          </ac:spMkLst>
        </pc:spChg>
        <pc:spChg chg="del">
          <ac:chgData name="Marilena(Maria) Eleftheriou" userId="1382a04d-6428-4199-b82e-405e8ae80135" providerId="ADAL" clId="{CAFF7F53-2D20-4487-B888-2E6EF267C2DA}" dt="2026-10-01T10:56:00.383" v="1504" actId="478"/>
          <ac:spMkLst>
            <pc:docMk/>
            <pc:sldMk cId="1214272582" sldId="1059"/>
            <ac:spMk id="6" creationId="{3E9FD93C-88B5-0241-9902-C4E627CB70C4}"/>
          </ac:spMkLst>
        </pc:spChg>
        <pc:spChg chg="del">
          <ac:chgData name="Marilena(Maria) Eleftheriou" userId="1382a04d-6428-4199-b82e-405e8ae80135" providerId="ADAL" clId="{CAFF7F53-2D20-4487-B888-2E6EF267C2DA}" dt="2026-10-01T10:56:03.148" v="1505" actId="478"/>
          <ac:spMkLst>
            <pc:docMk/>
            <pc:sldMk cId="1214272582" sldId="1059"/>
            <ac:spMk id="8" creationId="{59B746EC-4599-BF88-8215-499AA7AAB7B9}"/>
          </ac:spMkLst>
        </pc:spChg>
        <pc:spChg chg="add mod">
          <ac:chgData name="Marilena(Maria) Eleftheriou" userId="1382a04d-6428-4199-b82e-405e8ae80135" providerId="ADAL" clId="{CAFF7F53-2D20-4487-B888-2E6EF267C2DA}" dt="2026-10-01T11:41:25.946" v="1541" actId="20577"/>
          <ac:spMkLst>
            <pc:docMk/>
            <pc:sldMk cId="1214272582" sldId="1059"/>
            <ac:spMk id="10" creationId="{92F2BEA7-AD4C-8AB3-BCA9-52A9B1BE49A8}"/>
          </ac:spMkLst>
        </pc:spChg>
        <pc:picChg chg="mod modCrop">
          <ac:chgData name="Marilena(Maria) Eleftheriou" userId="1382a04d-6428-4199-b82e-405e8ae80135" providerId="ADAL" clId="{CAFF7F53-2D20-4487-B888-2E6EF267C2DA}" dt="2026-10-01T11:01:39.891" v="1539" actId="1038"/>
          <ac:picMkLst>
            <pc:docMk/>
            <pc:sldMk cId="1214272582" sldId="1059"/>
            <ac:picMk id="7" creationId="{5E63CAB0-0222-6D1D-2A2F-B4C54B362AA8}"/>
          </ac:picMkLst>
        </pc:picChg>
      </pc:sldChg>
      <pc:sldChg chg="modSp mod">
        <pc:chgData name="Marilena(Maria) Eleftheriou" userId="1382a04d-6428-4199-b82e-405e8ae80135" providerId="ADAL" clId="{CAFF7F53-2D20-4487-B888-2E6EF267C2DA}" dt="2026-10-01T11:46:45.022" v="1672" actId="1076"/>
        <pc:sldMkLst>
          <pc:docMk/>
          <pc:sldMk cId="1255329405" sldId="1060"/>
        </pc:sldMkLst>
        <pc:spChg chg="mod">
          <ac:chgData name="Marilena(Maria) Eleftheriou" userId="1382a04d-6428-4199-b82e-405e8ae80135" providerId="ADAL" clId="{CAFF7F53-2D20-4487-B888-2E6EF267C2DA}" dt="2026-10-01T11:44:56.720" v="1612" actId="14100"/>
          <ac:spMkLst>
            <pc:docMk/>
            <pc:sldMk cId="1255329405" sldId="1060"/>
            <ac:spMk id="5" creationId="{96C07160-CE64-53D7-F6D2-A1CC69B7DB94}"/>
          </ac:spMkLst>
        </pc:spChg>
        <pc:spChg chg="mod">
          <ac:chgData name="Marilena(Maria) Eleftheriou" userId="1382a04d-6428-4199-b82e-405e8ae80135" providerId="ADAL" clId="{CAFF7F53-2D20-4487-B888-2E6EF267C2DA}" dt="2026-10-01T11:46:29.148" v="1670" actId="948"/>
          <ac:spMkLst>
            <pc:docMk/>
            <pc:sldMk cId="1255329405" sldId="1060"/>
            <ac:spMk id="6" creationId="{E867EEEF-874B-E91E-D714-FB1EBAF70311}"/>
          </ac:spMkLst>
        </pc:spChg>
        <pc:spChg chg="mod">
          <ac:chgData name="Marilena(Maria) Eleftheriou" userId="1382a04d-6428-4199-b82e-405e8ae80135" providerId="ADAL" clId="{CAFF7F53-2D20-4487-B888-2E6EF267C2DA}" dt="2026-10-01T11:45:23.581" v="1618" actId="1076"/>
          <ac:spMkLst>
            <pc:docMk/>
            <pc:sldMk cId="1255329405" sldId="1060"/>
            <ac:spMk id="7" creationId="{BBD4AF54-7842-4893-493A-80984A0AB072}"/>
          </ac:spMkLst>
        </pc:spChg>
        <pc:spChg chg="mod">
          <ac:chgData name="Marilena(Maria) Eleftheriou" userId="1382a04d-6428-4199-b82e-405e8ae80135" providerId="ADAL" clId="{CAFF7F53-2D20-4487-B888-2E6EF267C2DA}" dt="2026-10-01T11:46:45.022" v="1672" actId="1076"/>
          <ac:spMkLst>
            <pc:docMk/>
            <pc:sldMk cId="1255329405" sldId="1060"/>
            <ac:spMk id="8" creationId="{3EA99FA7-C4C6-954D-8E0D-4B1300F913B0}"/>
          </ac:spMkLst>
        </pc:spChg>
        <pc:picChg chg="mod ord">
          <ac:chgData name="Marilena(Maria) Eleftheriou" userId="1382a04d-6428-4199-b82e-405e8ae80135" providerId="ADAL" clId="{CAFF7F53-2D20-4487-B888-2E6EF267C2DA}" dt="2026-10-01T11:46:08.493" v="1648" actId="166"/>
          <ac:picMkLst>
            <pc:docMk/>
            <pc:sldMk cId="1255329405" sldId="1060"/>
            <ac:picMk id="9" creationId="{53ABBF19-3A9C-8F58-01D7-A5C7A1B50729}"/>
          </ac:picMkLst>
        </pc:picChg>
        <pc:picChg chg="mod">
          <ac:chgData name="Marilena(Maria) Eleftheriou" userId="1382a04d-6428-4199-b82e-405e8ae80135" providerId="ADAL" clId="{CAFF7F53-2D20-4487-B888-2E6EF267C2DA}" dt="2026-10-01T11:46:13.434" v="1665" actId="1038"/>
          <ac:picMkLst>
            <pc:docMk/>
            <pc:sldMk cId="1255329405" sldId="1060"/>
            <ac:picMk id="10" creationId="{A3D0A111-9A5E-9E7F-A8A4-329138112DE8}"/>
          </ac:picMkLst>
        </pc:picChg>
        <pc:picChg chg="mod">
          <ac:chgData name="Marilena(Maria) Eleftheriou" userId="1382a04d-6428-4199-b82e-405e8ae80135" providerId="ADAL" clId="{CAFF7F53-2D20-4487-B888-2E6EF267C2DA}" dt="2026-10-01T11:45:10.329" v="1615" actId="1076"/>
          <ac:picMkLst>
            <pc:docMk/>
            <pc:sldMk cId="1255329405" sldId="1060"/>
            <ac:picMk id="11" creationId="{5F473EB7-2DAE-1438-D68E-5565419DFB3E}"/>
          </ac:picMkLst>
        </pc:picChg>
      </pc:sldChg>
      <pc:sldChg chg="delSp modSp mod delAnim">
        <pc:chgData name="Marilena(Maria) Eleftheriou" userId="1382a04d-6428-4199-b82e-405e8ae80135" providerId="ADAL" clId="{CAFF7F53-2D20-4487-B888-2E6EF267C2DA}" dt="2026-10-01T12:16:25.162" v="1777" actId="948"/>
        <pc:sldMkLst>
          <pc:docMk/>
          <pc:sldMk cId="38316534" sldId="1061"/>
        </pc:sldMkLst>
        <pc:spChg chg="mod">
          <ac:chgData name="Marilena(Maria) Eleftheriou" userId="1382a04d-6428-4199-b82e-405e8ae80135" providerId="ADAL" clId="{CAFF7F53-2D20-4487-B888-2E6EF267C2DA}" dt="2026-10-01T11:54:19.644" v="1753" actId="6549"/>
          <ac:spMkLst>
            <pc:docMk/>
            <pc:sldMk cId="38316534" sldId="1061"/>
            <ac:spMk id="5" creationId="{4A02B808-F7A1-6B5D-5689-DBF927B74E85}"/>
          </ac:spMkLst>
        </pc:spChg>
        <pc:spChg chg="mod">
          <ac:chgData name="Marilena(Maria) Eleftheriou" userId="1382a04d-6428-4199-b82e-405e8ae80135" providerId="ADAL" clId="{CAFF7F53-2D20-4487-B888-2E6EF267C2DA}" dt="2026-10-01T11:52:58.286" v="1737" actId="14100"/>
          <ac:spMkLst>
            <pc:docMk/>
            <pc:sldMk cId="38316534" sldId="1061"/>
            <ac:spMk id="6" creationId="{11149A9D-99F2-7146-F2F9-B38A9580A52C}"/>
          </ac:spMkLst>
        </pc:spChg>
        <pc:spChg chg="mod">
          <ac:chgData name="Marilena(Maria) Eleftheriou" userId="1382a04d-6428-4199-b82e-405e8ae80135" providerId="ADAL" clId="{CAFF7F53-2D20-4487-B888-2E6EF267C2DA}" dt="2026-10-01T12:16:25.162" v="1777" actId="948"/>
          <ac:spMkLst>
            <pc:docMk/>
            <pc:sldMk cId="38316534" sldId="1061"/>
            <ac:spMk id="7" creationId="{11F50B3A-E698-EAD4-3EA8-BD5C58FEAF10}"/>
          </ac:spMkLst>
        </pc:spChg>
        <pc:spChg chg="mod">
          <ac:chgData name="Marilena(Maria) Eleftheriou" userId="1382a04d-6428-4199-b82e-405e8ae80135" providerId="ADAL" clId="{CAFF7F53-2D20-4487-B888-2E6EF267C2DA}" dt="2026-10-01T11:51:16.924" v="1707" actId="1076"/>
          <ac:spMkLst>
            <pc:docMk/>
            <pc:sldMk cId="38316534" sldId="1061"/>
            <ac:spMk id="9" creationId="{E442100B-499C-E2AD-CF65-F41926A558B9}"/>
          </ac:spMkLst>
        </pc:spChg>
        <pc:spChg chg="mod">
          <ac:chgData name="Marilena(Maria) Eleftheriou" userId="1382a04d-6428-4199-b82e-405e8ae80135" providerId="ADAL" clId="{CAFF7F53-2D20-4487-B888-2E6EF267C2DA}" dt="2026-10-01T11:53:06.145" v="1741" actId="6549"/>
          <ac:spMkLst>
            <pc:docMk/>
            <pc:sldMk cId="38316534" sldId="1061"/>
            <ac:spMk id="10" creationId="{2E52B2B5-0A49-2E2A-D42B-AEFF5187420D}"/>
          </ac:spMkLst>
        </pc:spChg>
        <pc:spChg chg="del mod">
          <ac:chgData name="Marilena(Maria) Eleftheriou" userId="1382a04d-6428-4199-b82e-405e8ae80135" providerId="ADAL" clId="{CAFF7F53-2D20-4487-B888-2E6EF267C2DA}" dt="2026-10-01T11:49:32.776" v="1694" actId="478"/>
          <ac:spMkLst>
            <pc:docMk/>
            <pc:sldMk cId="38316534" sldId="1061"/>
            <ac:spMk id="11" creationId="{7A2A3AEF-CD56-22BE-B9A2-D90EE584D777}"/>
          </ac:spMkLst>
        </pc:spChg>
        <pc:spChg chg="mod">
          <ac:chgData name="Marilena(Maria) Eleftheriou" userId="1382a04d-6428-4199-b82e-405e8ae80135" providerId="ADAL" clId="{CAFF7F53-2D20-4487-B888-2E6EF267C2DA}" dt="2026-10-01T11:51:47.569" v="1729" actId="1035"/>
          <ac:spMkLst>
            <pc:docMk/>
            <pc:sldMk cId="38316534" sldId="1061"/>
            <ac:spMk id="12" creationId="{8C701448-E296-71C1-01AD-4214D79B19B5}"/>
          </ac:spMkLst>
        </pc:spChg>
        <pc:picChg chg="mod modCrop">
          <ac:chgData name="Marilena(Maria) Eleftheriou" userId="1382a04d-6428-4199-b82e-405e8ae80135" providerId="ADAL" clId="{CAFF7F53-2D20-4487-B888-2E6EF267C2DA}" dt="2026-10-01T11:50:54.318" v="1705" actId="732"/>
          <ac:picMkLst>
            <pc:docMk/>
            <pc:sldMk cId="38316534" sldId="1061"/>
            <ac:picMk id="8" creationId="{27A2BB94-669C-6376-416D-60F53E66FA3A}"/>
          </ac:picMkLst>
        </pc:picChg>
      </pc:sldChg>
      <pc:sldChg chg="modSp mod">
        <pc:chgData name="Marilena(Maria) Eleftheriou" userId="1382a04d-6428-4199-b82e-405e8ae80135" providerId="ADAL" clId="{CAFF7F53-2D20-4487-B888-2E6EF267C2DA}" dt="2026-10-01T12:22:55.650" v="1982" actId="14100"/>
        <pc:sldMkLst>
          <pc:docMk/>
          <pc:sldMk cId="408747309" sldId="1062"/>
        </pc:sldMkLst>
        <pc:spChg chg="mod">
          <ac:chgData name="Marilena(Maria) Eleftheriou" userId="1382a04d-6428-4199-b82e-405e8ae80135" providerId="ADAL" clId="{CAFF7F53-2D20-4487-B888-2E6EF267C2DA}" dt="2026-10-01T12:22:55.650" v="1982" actId="14100"/>
          <ac:spMkLst>
            <pc:docMk/>
            <pc:sldMk cId="408747309" sldId="1062"/>
            <ac:spMk id="3" creationId="{AFDC2F60-BF41-D93D-92E8-36569D7B613D}"/>
          </ac:spMkLst>
        </pc:spChg>
        <pc:picChg chg="mod">
          <ac:chgData name="Marilena(Maria) Eleftheriou" userId="1382a04d-6428-4199-b82e-405e8ae80135" providerId="ADAL" clId="{CAFF7F53-2D20-4487-B888-2E6EF267C2DA}" dt="2026-10-01T12:22:33.885" v="1968" actId="1036"/>
          <ac:picMkLst>
            <pc:docMk/>
            <pc:sldMk cId="408747309" sldId="1062"/>
            <ac:picMk id="5" creationId="{4913BCCD-759D-96B7-DBD2-D853836FC2F8}"/>
          </ac:picMkLst>
        </pc:picChg>
        <pc:picChg chg="mod">
          <ac:chgData name="Marilena(Maria) Eleftheriou" userId="1382a04d-6428-4199-b82e-405e8ae80135" providerId="ADAL" clId="{CAFF7F53-2D20-4487-B888-2E6EF267C2DA}" dt="2026-10-01T12:22:33.885" v="1968" actId="1036"/>
          <ac:picMkLst>
            <pc:docMk/>
            <pc:sldMk cId="408747309" sldId="1062"/>
            <ac:picMk id="6" creationId="{6967F9CE-AC12-58BE-68CB-D305A75283C7}"/>
          </ac:picMkLst>
        </pc:picChg>
        <pc:picChg chg="mod">
          <ac:chgData name="Marilena(Maria) Eleftheriou" userId="1382a04d-6428-4199-b82e-405e8ae80135" providerId="ADAL" clId="{CAFF7F53-2D20-4487-B888-2E6EF267C2DA}" dt="2026-10-01T11:54:52.680" v="1757" actId="1076"/>
          <ac:picMkLst>
            <pc:docMk/>
            <pc:sldMk cId="408747309" sldId="1062"/>
            <ac:picMk id="7" creationId="{23FBEEC3-4C9D-57B0-5E59-E3543EC9B639}"/>
          </ac:picMkLst>
        </pc:picChg>
        <pc:picChg chg="mod">
          <ac:chgData name="Marilena(Maria) Eleftheriou" userId="1382a04d-6428-4199-b82e-405e8ae80135" providerId="ADAL" clId="{CAFF7F53-2D20-4487-B888-2E6EF267C2DA}" dt="2026-10-01T12:22:42.998" v="1981" actId="1035"/>
          <ac:picMkLst>
            <pc:docMk/>
            <pc:sldMk cId="408747309" sldId="1062"/>
            <ac:picMk id="8" creationId="{382F9864-4ABA-A124-709B-F6B24D114255}"/>
          </ac:picMkLst>
        </pc:picChg>
      </pc:sldChg>
      <pc:sldChg chg="addSp delSp modSp mod">
        <pc:chgData name="Marilena(Maria) Eleftheriou" userId="1382a04d-6428-4199-b82e-405e8ae80135" providerId="ADAL" clId="{CAFF7F53-2D20-4487-B888-2E6EF267C2DA}" dt="2026-10-01T12:23:13.196" v="1986" actId="22"/>
        <pc:sldMkLst>
          <pc:docMk/>
          <pc:sldMk cId="3699959396" sldId="1063"/>
        </pc:sldMkLst>
        <pc:spChg chg="del mod">
          <ac:chgData name="Marilena(Maria) Eleftheriou" userId="1382a04d-6428-4199-b82e-405e8ae80135" providerId="ADAL" clId="{CAFF7F53-2D20-4487-B888-2E6EF267C2DA}" dt="2026-10-01T11:56:42.831" v="1775" actId="478"/>
          <ac:spMkLst>
            <pc:docMk/>
            <pc:sldMk cId="3699959396" sldId="1063"/>
            <ac:spMk id="3" creationId="{6B4B9230-9CC2-B8CD-6776-B7BB43FB125B}"/>
          </ac:spMkLst>
        </pc:spChg>
        <pc:spChg chg="add del">
          <ac:chgData name="Marilena(Maria) Eleftheriou" userId="1382a04d-6428-4199-b82e-405e8ae80135" providerId="ADAL" clId="{CAFF7F53-2D20-4487-B888-2E6EF267C2DA}" dt="2026-10-01T12:23:12.442" v="1985" actId="478"/>
          <ac:spMkLst>
            <pc:docMk/>
            <pc:sldMk cId="3699959396" sldId="1063"/>
            <ac:spMk id="8" creationId="{28B3CA80-C520-82B8-A9F1-E8BB89D14B69}"/>
          </ac:spMkLst>
        </pc:spChg>
        <pc:spChg chg="add del">
          <ac:chgData name="Marilena(Maria) Eleftheriou" userId="1382a04d-6428-4199-b82e-405e8ae80135" providerId="ADAL" clId="{CAFF7F53-2D20-4487-B888-2E6EF267C2DA}" dt="2026-10-01T12:23:10.967" v="1984" actId="22"/>
          <ac:spMkLst>
            <pc:docMk/>
            <pc:sldMk cId="3699959396" sldId="1063"/>
            <ac:spMk id="10" creationId="{91D6C1C0-5903-55BA-C27F-E2D9E1003BC7}"/>
          </ac:spMkLst>
        </pc:spChg>
        <pc:spChg chg="add">
          <ac:chgData name="Marilena(Maria) Eleftheriou" userId="1382a04d-6428-4199-b82e-405e8ae80135" providerId="ADAL" clId="{CAFF7F53-2D20-4487-B888-2E6EF267C2DA}" dt="2026-10-01T12:23:13.196" v="1986" actId="22"/>
          <ac:spMkLst>
            <pc:docMk/>
            <pc:sldMk cId="3699959396" sldId="1063"/>
            <ac:spMk id="12" creationId="{6EF484C5-6062-8933-5AF7-A8FBC14C9C40}"/>
          </ac:spMkLst>
        </pc:spChg>
        <pc:picChg chg="mod">
          <ac:chgData name="Marilena(Maria) Eleftheriou" userId="1382a04d-6428-4199-b82e-405e8ae80135" providerId="ADAL" clId="{CAFF7F53-2D20-4487-B888-2E6EF267C2DA}" dt="2026-10-01T11:55:38.188" v="1764" actId="1076"/>
          <ac:picMkLst>
            <pc:docMk/>
            <pc:sldMk cId="3699959396" sldId="1063"/>
            <ac:picMk id="5" creationId="{F4676C9A-4AFA-2885-4C79-248C66425453}"/>
          </ac:picMkLst>
        </pc:picChg>
        <pc:picChg chg="mod modCrop">
          <ac:chgData name="Marilena(Maria) Eleftheriou" userId="1382a04d-6428-4199-b82e-405e8ae80135" providerId="ADAL" clId="{CAFF7F53-2D20-4487-B888-2E6EF267C2DA}" dt="2026-10-01T11:56:16.942" v="1771" actId="1076"/>
          <ac:picMkLst>
            <pc:docMk/>
            <pc:sldMk cId="3699959396" sldId="1063"/>
            <ac:picMk id="6" creationId="{1BB1F7D5-B6AF-7123-F5D5-388AAB2470D1}"/>
          </ac:picMkLst>
        </pc:picChg>
        <pc:picChg chg="mod">
          <ac:chgData name="Marilena(Maria) Eleftheriou" userId="1382a04d-6428-4199-b82e-405e8ae80135" providerId="ADAL" clId="{CAFF7F53-2D20-4487-B888-2E6EF267C2DA}" dt="2026-10-01T11:56:21.547" v="1772" actId="1076"/>
          <ac:picMkLst>
            <pc:docMk/>
            <pc:sldMk cId="3699959396" sldId="1063"/>
            <ac:picMk id="7" creationId="{323B73E8-ADB9-1336-D0AB-7B862B0A4A15}"/>
          </ac:picMkLst>
        </pc:picChg>
      </pc:sldChg>
      <pc:sldChg chg="addSp delSp modSp mod modAnim">
        <pc:chgData name="Marilena(Maria) Eleftheriou" userId="1382a04d-6428-4199-b82e-405e8ae80135" providerId="ADAL" clId="{CAFF7F53-2D20-4487-B888-2E6EF267C2DA}" dt="2026-10-01T10:06:10.885" v="765" actId="1076"/>
        <pc:sldMkLst>
          <pc:docMk/>
          <pc:sldMk cId="3156729884" sldId="1064"/>
        </pc:sldMkLst>
        <pc:spChg chg="add mod">
          <ac:chgData name="Marilena(Maria) Eleftheriou" userId="1382a04d-6428-4199-b82e-405e8ae80135" providerId="ADAL" clId="{CAFF7F53-2D20-4487-B888-2E6EF267C2DA}" dt="2026-09-30T12:57:13.613" v="576" actId="114"/>
          <ac:spMkLst>
            <pc:docMk/>
            <pc:sldMk cId="3156729884" sldId="1064"/>
            <ac:spMk id="3" creationId="{CFDED736-7911-8A59-DD5F-3E8C4B090555}"/>
          </ac:spMkLst>
        </pc:spChg>
        <pc:spChg chg="del mod">
          <ac:chgData name="Marilena(Maria) Eleftheriou" userId="1382a04d-6428-4199-b82e-405e8ae80135" providerId="ADAL" clId="{CAFF7F53-2D20-4487-B888-2E6EF267C2DA}" dt="2026-09-30T12:56:34.343" v="512" actId="478"/>
          <ac:spMkLst>
            <pc:docMk/>
            <pc:sldMk cId="3156729884" sldId="1064"/>
            <ac:spMk id="6" creationId="{1CDAF7D1-6247-5451-727D-8D93A6CF71FD}"/>
          </ac:spMkLst>
        </pc:spChg>
        <pc:picChg chg="mod modCrop">
          <ac:chgData name="Marilena(Maria) Eleftheriou" userId="1382a04d-6428-4199-b82e-405e8ae80135" providerId="ADAL" clId="{CAFF7F53-2D20-4487-B888-2E6EF267C2DA}" dt="2026-10-01T10:06:10.885" v="765" actId="1076"/>
          <ac:picMkLst>
            <pc:docMk/>
            <pc:sldMk cId="3156729884" sldId="1064"/>
            <ac:picMk id="8" creationId="{061920C3-7F26-444B-459F-8822186FB43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atin typeface="Arial" panose="020B0604020202020204" pitchFamily="34" charset="0"/>
              </a:defRPr>
            </a:lvl1pPr>
          </a:lstStyle>
          <a:p>
            <a:endParaRPr lang="en-US" dirty="0"/>
          </a:p>
        </p:txBody>
      </p:sp>
      <p:sp>
        <p:nvSpPr>
          <p:cNvPr id="3" name="Θέση ημερομηνίας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atin typeface="Arial" panose="020B0604020202020204" pitchFamily="34" charset="0"/>
              </a:defRPr>
            </a:lvl1pPr>
          </a:lstStyle>
          <a:p>
            <a:fld id="{9E3FFA0C-0921-4C85-A4B6-0473BF1BF3A6}" type="datetimeFigureOut">
              <a:rPr lang="en-US" smtClean="0"/>
              <a:pPr/>
              <a:t>10/1/2026</a:t>
            </a:fld>
            <a:endParaRPr lang="en-US" dirty="0"/>
          </a:p>
        </p:txBody>
      </p:sp>
      <p:sp>
        <p:nvSpPr>
          <p:cNvPr id="4" name="Θέση εικόνας διαφάνειας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dirty="0"/>
          </a:p>
        </p:txBody>
      </p:sp>
      <p:sp>
        <p:nvSpPr>
          <p:cNvPr id="5" name="Θέση σημειώσεων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6" name="Θέση υποσέλιδου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atin typeface="Arial" panose="020B0604020202020204" pitchFamily="34" charset="0"/>
              </a:defRPr>
            </a:lvl1pPr>
          </a:lstStyle>
          <a:p>
            <a:endParaRPr lang="en-US" dirty="0"/>
          </a:p>
        </p:txBody>
      </p:sp>
      <p:sp>
        <p:nvSpPr>
          <p:cNvPr id="7" name="Θέση αριθμού διαφάνειας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atin typeface="Arial" panose="020B0604020202020204" pitchFamily="34" charset="0"/>
              </a:defRPr>
            </a:lvl1pPr>
          </a:lstStyle>
          <a:p>
            <a:fld id="{A83E55D8-7893-43A8-8B7E-2BEC86551903}" type="slidenum">
              <a:rPr lang="en-US" smtClean="0"/>
              <a:pPr/>
              <a:t>‹#›</a:t>
            </a:fld>
            <a:endParaRPr lang="en-US" dirty="0"/>
          </a:p>
        </p:txBody>
      </p:sp>
    </p:spTree>
    <p:extLst>
      <p:ext uri="{BB962C8B-B14F-4D97-AF65-F5344CB8AC3E}">
        <p14:creationId xmlns:p14="http://schemas.microsoft.com/office/powerpoint/2010/main" val="1172560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90752">
              <a:defRPr/>
            </a:pPr>
            <a:fld id="{62099E23-6E41-4A6F-98D4-6BE6CD2C21A1}" type="slidenum">
              <a:rPr lang="sl-SI">
                <a:solidFill>
                  <a:prstClr val="black"/>
                </a:solidFill>
                <a:latin typeface="Calibri" panose="020F0502020204030204"/>
              </a:rPr>
              <a:pPr defTabSz="990752">
                <a:defRPr/>
              </a:pPr>
              <a:t>1</a:t>
            </a:fld>
            <a:endParaRPr lang="sl-SI">
              <a:solidFill>
                <a:prstClr val="black"/>
              </a:solidFill>
              <a:latin typeface="Calibri" panose="020F0502020204030204"/>
            </a:endParaRPr>
          </a:p>
        </p:txBody>
      </p:sp>
    </p:spTree>
    <p:extLst>
      <p:ext uri="{BB962C8B-B14F-4D97-AF65-F5344CB8AC3E}">
        <p14:creationId xmlns:p14="http://schemas.microsoft.com/office/powerpoint/2010/main" val="3146971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83E55D8-7893-43A8-8B7E-2BEC86551903}" type="slidenum">
              <a:rPr lang="en-US" smtClean="0"/>
              <a:t>2</a:t>
            </a:fld>
            <a:endParaRPr lang="en-US"/>
          </a:p>
        </p:txBody>
      </p:sp>
    </p:spTree>
    <p:extLst>
      <p:ext uri="{BB962C8B-B14F-4D97-AF65-F5344CB8AC3E}">
        <p14:creationId xmlns:p14="http://schemas.microsoft.com/office/powerpoint/2010/main" val="3558452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noRot="1" noChangeAspect="1"/>
          </p:cNvSpPr>
          <p:nvPr>
            <p:ph type="sldImg"/>
          </p:nvPr>
        </p:nvSpPr>
        <p:spPr>
          <a:xfrm>
            <a:off x="482600" y="1279525"/>
            <a:ext cx="6140450" cy="3454400"/>
          </a:xfrm>
          <a:prstGeom prst="rect">
            <a:avLst/>
          </a:prstGeom>
          <a:ln w="0">
            <a:noFill/>
          </a:ln>
        </p:spPr>
        <p:txBody>
          <a:bodyPr/>
          <a:lstStyle/>
          <a:p>
            <a:endParaRPr lang="el-GR"/>
          </a:p>
        </p:txBody>
      </p:sp>
      <p:sp>
        <p:nvSpPr>
          <p:cNvPr id="273" name="PlaceHolder 2"/>
          <p:cNvSpPr>
            <a:spLocks noGrp="1"/>
          </p:cNvSpPr>
          <p:nvPr>
            <p:ph type="body"/>
          </p:nvPr>
        </p:nvSpPr>
        <p:spPr>
          <a:xfrm>
            <a:off x="710406" y="4925508"/>
            <a:ext cx="5682505" cy="4028972"/>
          </a:xfrm>
          <a:prstGeom prst="rect">
            <a:avLst/>
          </a:prstGeom>
          <a:noFill/>
          <a:ln w="0">
            <a:noFill/>
          </a:ln>
        </p:spPr>
        <p:txBody>
          <a:bodyPr lIns="0" tIns="0" rIns="0" bIns="0" anchor="t">
            <a:noAutofit/>
          </a:bodyPr>
          <a:lstStyle/>
          <a:p>
            <a:pPr marL="234036"/>
            <a:endParaRPr lang="en-US" sz="2000" spc="-1">
              <a:solidFill>
                <a:srgbClr val="000000"/>
              </a:solidFill>
              <a:latin typeface="Calibri"/>
            </a:endParaRPr>
          </a:p>
        </p:txBody>
      </p:sp>
      <p:sp>
        <p:nvSpPr>
          <p:cNvPr id="274" name="PlaceHolder 3"/>
          <p:cNvSpPr>
            <a:spLocks noGrp="1"/>
          </p:cNvSpPr>
          <p:nvPr>
            <p:ph type="sldNum" idx="10"/>
          </p:nvPr>
        </p:nvSpPr>
        <p:spPr>
          <a:xfrm>
            <a:off x="4024144" y="9721270"/>
            <a:ext cx="3077681" cy="512537"/>
          </a:xfrm>
          <a:prstGeom prst="rect">
            <a:avLst/>
          </a:prstGeom>
          <a:noFill/>
          <a:ln w="0">
            <a:noFill/>
          </a:ln>
        </p:spPr>
        <p:txBody>
          <a:bodyPr lIns="0" tIns="0" rIns="0" bIns="0" anchor="b">
            <a:noAutofit/>
          </a:bodyPr>
          <a:lstStyle>
            <a:lvl1pPr indent="0" algn="r">
              <a:lnSpc>
                <a:spcPct val="100000"/>
              </a:lnSpc>
              <a:buNone/>
              <a:tabLst>
                <a:tab pos="0" algn="l"/>
              </a:tabLst>
              <a:defRPr lang="sl-SI" sz="1300" b="0" strike="noStrike" spc="-1">
                <a:solidFill>
                  <a:srgbClr val="000000"/>
                </a:solidFill>
                <a:latin typeface="Calibri"/>
              </a:defRPr>
            </a:lvl1pPr>
          </a:lstStyle>
          <a:p>
            <a:pPr defTabSz="990752">
              <a:defRPr/>
            </a:pPr>
            <a:fld id="{C7BF65F6-9D4F-4E87-A368-AD6A328F84AF}" type="slidenum">
              <a:rPr lang="sl-SI"/>
              <a:pPr defTabSz="990752">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83E55D8-7893-43A8-8B7E-2BEC86551903}" type="slidenum">
              <a:rPr lang="en-US" smtClean="0"/>
              <a:pPr/>
              <a:t>10</a:t>
            </a:fld>
            <a:endParaRPr lang="en-US" dirty="0"/>
          </a:p>
        </p:txBody>
      </p:sp>
    </p:spTree>
    <p:extLst>
      <p:ext uri="{BB962C8B-B14F-4D97-AF65-F5344CB8AC3E}">
        <p14:creationId xmlns:p14="http://schemas.microsoft.com/office/powerpoint/2010/main" val="2469177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83E55D8-7893-43A8-8B7E-2BEC86551903}" type="slidenum">
              <a:rPr lang="en-US" smtClean="0"/>
              <a:pPr/>
              <a:t>12</a:t>
            </a:fld>
            <a:endParaRPr lang="en-US" dirty="0"/>
          </a:p>
        </p:txBody>
      </p:sp>
    </p:spTree>
    <p:extLst>
      <p:ext uri="{BB962C8B-B14F-4D97-AF65-F5344CB8AC3E}">
        <p14:creationId xmlns:p14="http://schemas.microsoft.com/office/powerpoint/2010/main" val="2048089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noRot="1" noChangeAspect="1"/>
          </p:cNvSpPr>
          <p:nvPr>
            <p:ph type="sldImg"/>
          </p:nvPr>
        </p:nvSpPr>
        <p:spPr>
          <a:xfrm>
            <a:off x="273050" y="854075"/>
            <a:ext cx="7504113" cy="4222750"/>
          </a:xfrm>
          <a:prstGeom prst="rect">
            <a:avLst/>
          </a:prstGeom>
          <a:ln w="0">
            <a:noFill/>
          </a:ln>
        </p:spPr>
        <p:txBody>
          <a:bodyPr/>
          <a:lstStyle/>
          <a:p>
            <a:endParaRPr lang="el-GR"/>
          </a:p>
        </p:txBody>
      </p:sp>
      <p:sp>
        <p:nvSpPr>
          <p:cNvPr id="107" name="PlaceHolder 2"/>
          <p:cNvSpPr>
            <a:spLocks noGrp="1"/>
          </p:cNvSpPr>
          <p:nvPr>
            <p:ph type="body"/>
          </p:nvPr>
        </p:nvSpPr>
        <p:spPr>
          <a:xfrm>
            <a:off x="805127" y="5347384"/>
            <a:ext cx="6439898" cy="5064925"/>
          </a:xfrm>
          <a:prstGeom prst="rect">
            <a:avLst/>
          </a:prstGeom>
          <a:noFill/>
          <a:ln w="0">
            <a:noFill/>
          </a:ln>
        </p:spPr>
        <p:txBody>
          <a:bodyPr lIns="0" tIns="0" rIns="0" bIns="0" anchor="t">
            <a:noAutofit/>
          </a:bodyPr>
          <a:lstStyle/>
          <a:p>
            <a:pPr marL="234036" indent="-234036"/>
            <a:endParaRPr lang="en-US" sz="2000" spc="-1">
              <a:solidFill>
                <a:srgbClr val="000000"/>
              </a:solidFill>
              <a:latin typeface="Calibri"/>
            </a:endParaRPr>
          </a:p>
        </p:txBody>
      </p:sp>
      <p:sp>
        <p:nvSpPr>
          <p:cNvPr id="108" name="PlaceHolder 3"/>
          <p:cNvSpPr>
            <a:spLocks noGrp="1"/>
          </p:cNvSpPr>
          <p:nvPr>
            <p:ph type="sldNum" idx="11"/>
          </p:nvPr>
        </p:nvSpPr>
        <p:spPr>
          <a:xfrm>
            <a:off x="4557042" y="10695171"/>
            <a:ext cx="3493111" cy="561695"/>
          </a:xfrm>
          <a:prstGeom prst="rect">
            <a:avLst/>
          </a:prstGeom>
          <a:noFill/>
          <a:ln w="0">
            <a:noFill/>
          </a:ln>
        </p:spPr>
        <p:txBody>
          <a:bodyPr lIns="0" tIns="0" rIns="0" bIns="0" anchor="b">
            <a:noAutofit/>
          </a:bodyPr>
          <a:lstStyle>
            <a:lvl1pPr indent="0" algn="r" defTabSz="990752">
              <a:lnSpc>
                <a:spcPct val="100000"/>
              </a:lnSpc>
              <a:buNone/>
              <a:tabLst>
                <a:tab pos="0" algn="l"/>
              </a:tabLst>
              <a:defRPr lang="en-US" sz="1500" b="0" strike="noStrike" spc="-1">
                <a:solidFill>
                  <a:srgbClr val="000000"/>
                </a:solidFill>
                <a:latin typeface="Calibri"/>
                <a:ea typeface="+mn-ea"/>
              </a:defRPr>
            </a:lvl1pPr>
          </a:lstStyle>
          <a:p>
            <a:pPr>
              <a:defRPr/>
            </a:pPr>
            <a:fld id="{A3DF4CED-F7CF-4D2A-9932-19A3CBAE979B}" type="slidenum">
              <a:rPr lang="en-US"/>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DFE0D05-0A89-3745-4263-D9FDF2E181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22"/>
            <a:ext cx="12192000" cy="6856955"/>
          </a:xfrm>
          <a:prstGeom prst="rect">
            <a:avLst/>
          </a:prstGeom>
        </p:spPr>
      </p:pic>
      <p:sp>
        <p:nvSpPr>
          <p:cNvPr id="2" name="Title 1">
            <a:extLst>
              <a:ext uri="{FF2B5EF4-FFF2-40B4-BE49-F238E27FC236}">
                <a16:creationId xmlns:a16="http://schemas.microsoft.com/office/drawing/2014/main" id="{592615F7-FD42-042D-A101-5EAE2E367497}"/>
              </a:ext>
            </a:extLst>
          </p:cNvPr>
          <p:cNvSpPr>
            <a:spLocks noGrp="1"/>
          </p:cNvSpPr>
          <p:nvPr>
            <p:ph type="ctrTitle"/>
          </p:nvPr>
        </p:nvSpPr>
        <p:spPr>
          <a:xfrm>
            <a:off x="5127476" y="3623097"/>
            <a:ext cx="6046322" cy="831532"/>
          </a:xfrm>
        </p:spPr>
        <p:txBody>
          <a:bodyPr anchor="t">
            <a:normAutofit/>
          </a:bodyPr>
          <a:lstStyle>
            <a:lvl1pPr algn="l">
              <a:lnSpc>
                <a:spcPct val="120000"/>
              </a:lnSpc>
              <a:defRPr sz="2000">
                <a:solidFill>
                  <a:srgbClr val="001489"/>
                </a:solidFill>
              </a:defRPr>
            </a:lvl1pPr>
          </a:lstStyle>
          <a:p>
            <a:r>
              <a:rPr lang="en-US" noProof="0"/>
              <a:t>Click to edit Master title style</a:t>
            </a:r>
            <a:endParaRPr lang="en-GB" noProof="0"/>
          </a:p>
        </p:txBody>
      </p:sp>
      <p:sp>
        <p:nvSpPr>
          <p:cNvPr id="3" name="Subtitle 2">
            <a:extLst>
              <a:ext uri="{FF2B5EF4-FFF2-40B4-BE49-F238E27FC236}">
                <a16:creationId xmlns:a16="http://schemas.microsoft.com/office/drawing/2014/main" id="{74F02869-6F1D-AD6A-7ABE-B068EE1F5926}"/>
              </a:ext>
            </a:extLst>
          </p:cNvPr>
          <p:cNvSpPr>
            <a:spLocks noGrp="1"/>
          </p:cNvSpPr>
          <p:nvPr>
            <p:ph type="subTitle" idx="1"/>
          </p:nvPr>
        </p:nvSpPr>
        <p:spPr>
          <a:xfrm>
            <a:off x="5127475" y="4593674"/>
            <a:ext cx="6046323" cy="644893"/>
          </a:xfrm>
        </p:spPr>
        <p:txBody>
          <a:bodyPr anchor="t">
            <a:normAutofit/>
          </a:bodyPr>
          <a:lstStyle>
            <a:lvl1pPr marL="0" indent="0" algn="l">
              <a:lnSpc>
                <a:spcPct val="120000"/>
              </a:lnSpc>
              <a:buNone/>
              <a:defRPr sz="1300" b="1">
                <a:solidFill>
                  <a:srgbClr val="7FB53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GB" noProof="0"/>
          </a:p>
        </p:txBody>
      </p:sp>
      <p:pic>
        <p:nvPicPr>
          <p:cNvPr id="8" name="Slika 8">
            <a:extLst>
              <a:ext uri="{FF2B5EF4-FFF2-40B4-BE49-F238E27FC236}">
                <a16:creationId xmlns:a16="http://schemas.microsoft.com/office/drawing/2014/main" id="{1FB501C0-7635-CC8F-9EE8-ECAEE89D73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0141" y="5330050"/>
            <a:ext cx="1715971" cy="360000"/>
          </a:xfrm>
          <a:prstGeom prst="rect">
            <a:avLst/>
          </a:prstGeom>
        </p:spPr>
      </p:pic>
      <p:pic>
        <p:nvPicPr>
          <p:cNvPr id="9" name="Slika 10">
            <a:extLst>
              <a:ext uri="{FF2B5EF4-FFF2-40B4-BE49-F238E27FC236}">
                <a16:creationId xmlns:a16="http://schemas.microsoft.com/office/drawing/2014/main" id="{1FF5AA48-712F-B85C-94BD-868721E608A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58416" y="5330284"/>
            <a:ext cx="715382" cy="392727"/>
          </a:xfrm>
          <a:prstGeom prst="rect">
            <a:avLst/>
          </a:prstGeom>
        </p:spPr>
      </p:pic>
      <p:sp>
        <p:nvSpPr>
          <p:cNvPr id="11" name="TextBox 10">
            <a:extLst>
              <a:ext uri="{FF2B5EF4-FFF2-40B4-BE49-F238E27FC236}">
                <a16:creationId xmlns:a16="http://schemas.microsoft.com/office/drawing/2014/main" id="{E0A1DEEC-BEAC-8CE5-DEC0-A39EA9EF33AA}"/>
              </a:ext>
            </a:extLst>
          </p:cNvPr>
          <p:cNvSpPr txBox="1"/>
          <p:nvPr userDrawn="1"/>
        </p:nvSpPr>
        <p:spPr>
          <a:xfrm>
            <a:off x="898555" y="5851233"/>
            <a:ext cx="1813669" cy="246221"/>
          </a:xfrm>
          <a:prstGeom prst="rect">
            <a:avLst/>
          </a:prstGeom>
          <a:noFill/>
        </p:spPr>
        <p:txBody>
          <a:bodyPr wrap="square" rtlCol="0">
            <a:spAutoFit/>
          </a:bodyPr>
          <a:lstStyle/>
          <a:p>
            <a:pPr algn="ctr"/>
            <a:r>
              <a:rPr lang="en-GB" sz="950" b="1" u="none" noProof="0">
                <a:solidFill>
                  <a:srgbClr val="7FB539"/>
                </a:solidFill>
                <a:latin typeface="Arial" panose="020B0604020202020204" pitchFamily="34" charset="0"/>
                <a:cs typeface="Arial" panose="020B0604020202020204" pitchFamily="34" charset="0"/>
              </a:rPr>
              <a:t>www.geologicalservice.eu</a:t>
            </a:r>
          </a:p>
        </p:txBody>
      </p:sp>
      <p:cxnSp>
        <p:nvCxnSpPr>
          <p:cNvPr id="19" name="Straight Connector 18">
            <a:extLst>
              <a:ext uri="{FF2B5EF4-FFF2-40B4-BE49-F238E27FC236}">
                <a16:creationId xmlns:a16="http://schemas.microsoft.com/office/drawing/2014/main" id="{309EC2BD-F892-B185-22D9-86E1FFBEFF4F}"/>
              </a:ext>
            </a:extLst>
          </p:cNvPr>
          <p:cNvCxnSpPr>
            <a:cxnSpLocks/>
          </p:cNvCxnSpPr>
          <p:nvPr userDrawn="1"/>
        </p:nvCxnSpPr>
        <p:spPr>
          <a:xfrm>
            <a:off x="2749800" y="5982055"/>
            <a:ext cx="8424000" cy="0"/>
          </a:xfrm>
          <a:prstGeom prst="line">
            <a:avLst/>
          </a:prstGeom>
          <a:ln>
            <a:solidFill>
              <a:srgbClr val="7FB539"/>
            </a:solidFill>
          </a:ln>
        </p:spPr>
        <p:style>
          <a:lnRef idx="1">
            <a:schemeClr val="accent1"/>
          </a:lnRef>
          <a:fillRef idx="0">
            <a:schemeClr val="accent1"/>
          </a:fillRef>
          <a:effectRef idx="0">
            <a:schemeClr val="accent1"/>
          </a:effectRef>
          <a:fontRef idx="minor">
            <a:schemeClr val="tx1"/>
          </a:fontRef>
        </p:style>
      </p:cxnSp>
      <p:sp>
        <p:nvSpPr>
          <p:cNvPr id="28" name="Text Placeholder 27">
            <a:extLst>
              <a:ext uri="{FF2B5EF4-FFF2-40B4-BE49-F238E27FC236}">
                <a16:creationId xmlns:a16="http://schemas.microsoft.com/office/drawing/2014/main" id="{0C5402A6-17F6-DB46-7AEB-89B27118C006}"/>
              </a:ext>
            </a:extLst>
          </p:cNvPr>
          <p:cNvSpPr>
            <a:spLocks noGrp="1"/>
          </p:cNvSpPr>
          <p:nvPr>
            <p:ph type="body" sz="quarter" idx="10"/>
          </p:nvPr>
        </p:nvSpPr>
        <p:spPr>
          <a:xfrm>
            <a:off x="1018201" y="4593675"/>
            <a:ext cx="2528304" cy="1129336"/>
          </a:xfrm>
        </p:spPr>
        <p:txBody>
          <a:bodyPr>
            <a:normAutofit/>
          </a:bodyPr>
          <a:lstStyle>
            <a:lvl1pPr marL="0" indent="0" algn="l">
              <a:lnSpc>
                <a:spcPct val="120000"/>
              </a:lnSpc>
              <a:buNone/>
              <a:defRPr sz="1300" b="1">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871505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Označba mesta številke diapozitiva 5">
            <a:extLst>
              <a:ext uri="{FF2B5EF4-FFF2-40B4-BE49-F238E27FC236}">
                <a16:creationId xmlns:a16="http://schemas.microsoft.com/office/drawing/2014/main" id="{88E2CCE9-2955-0CFC-E1E2-B76F171BC916}"/>
              </a:ext>
            </a:extLst>
          </p:cNvPr>
          <p:cNvSpPr>
            <a:spLocks noGrp="1"/>
          </p:cNvSpPr>
          <p:nvPr>
            <p:ph type="sldNum" sz="quarter" idx="4"/>
          </p:nvPr>
        </p:nvSpPr>
        <p:spPr>
          <a:xfrm>
            <a:off x="873904" y="6233310"/>
            <a:ext cx="379478" cy="365125"/>
          </a:xfrm>
          <a:prstGeom prst="rect">
            <a:avLst/>
          </a:prstGeom>
        </p:spPr>
        <p:txBody>
          <a:bodyPr vert="horz" lIns="91440" tIns="45720" rIns="91440" bIns="45720" rtlCol="0" anchor="ctr"/>
          <a:lstStyle>
            <a:lvl1pPr algn="l">
              <a:defRPr sz="900">
                <a:solidFill>
                  <a:schemeClr val="bg1">
                    <a:lumMod val="65000"/>
                  </a:schemeClr>
                </a:solidFill>
              </a:defRPr>
            </a:lvl1pPr>
          </a:lstStyle>
          <a:p>
            <a:fld id="{061D4518-DBE8-46BB-971E-9C55B65CD50A}" type="slidenum">
              <a:rPr lang="en-GB" noProof="0" smtClean="0"/>
              <a:pPr/>
              <a:t>‹#›</a:t>
            </a:fld>
            <a:endParaRPr lang="en-GB" noProof="0"/>
          </a:p>
        </p:txBody>
      </p:sp>
      <p:sp>
        <p:nvSpPr>
          <p:cNvPr id="10" name="Title Placeholder 1">
            <a:extLst>
              <a:ext uri="{FF2B5EF4-FFF2-40B4-BE49-F238E27FC236}">
                <a16:creationId xmlns:a16="http://schemas.microsoft.com/office/drawing/2014/main" id="{EB4B942C-BCE2-6339-EDB8-590D321686DB}"/>
              </a:ext>
            </a:extLst>
          </p:cNvPr>
          <p:cNvSpPr>
            <a:spLocks noGrp="1"/>
          </p:cNvSpPr>
          <p:nvPr>
            <p:ph type="title"/>
          </p:nvPr>
        </p:nvSpPr>
        <p:spPr>
          <a:xfrm>
            <a:off x="873904" y="365125"/>
            <a:ext cx="10473583" cy="1202189"/>
          </a:xfrm>
          <a:prstGeom prst="rect">
            <a:avLst/>
          </a:prstGeom>
        </p:spPr>
        <p:txBody>
          <a:bodyPr vert="horz" lIns="91440" tIns="45720" rIns="91440" bIns="45720" rtlCol="0" anchor="ctr">
            <a:normAutofit/>
          </a:bodyPr>
          <a:lstStyle>
            <a:lvl1pPr>
              <a:lnSpc>
                <a:spcPct val="120000"/>
              </a:lnSpc>
              <a:defRPr/>
            </a:lvl1pPr>
          </a:lstStyle>
          <a:p>
            <a:r>
              <a:rPr lang="en-US" noProof="0"/>
              <a:t>Click to edit Master title style</a:t>
            </a:r>
            <a:endParaRPr lang="en-GB" noProof="0"/>
          </a:p>
        </p:txBody>
      </p:sp>
      <p:sp>
        <p:nvSpPr>
          <p:cNvPr id="11" name="Content Placeholder 2">
            <a:extLst>
              <a:ext uri="{FF2B5EF4-FFF2-40B4-BE49-F238E27FC236}">
                <a16:creationId xmlns:a16="http://schemas.microsoft.com/office/drawing/2014/main" id="{8643F9E6-C0C2-489F-3BDB-200BF0F856E2}"/>
              </a:ext>
            </a:extLst>
          </p:cNvPr>
          <p:cNvSpPr>
            <a:spLocks noGrp="1"/>
          </p:cNvSpPr>
          <p:nvPr>
            <p:ph idx="1"/>
          </p:nvPr>
        </p:nvSpPr>
        <p:spPr>
          <a:xfrm>
            <a:off x="873904" y="1632247"/>
            <a:ext cx="10488441" cy="4366902"/>
          </a:xfrm>
        </p:spPr>
        <p:txBody>
          <a:bodyPr/>
          <a:lstStyle>
            <a:lvl1pPr marL="0" indent="0">
              <a:lnSpc>
                <a:spcPct val="120000"/>
              </a:lnSpc>
              <a:buNone/>
              <a:defRPr sz="1800"/>
            </a:lvl1pPr>
            <a:lvl2pPr marL="457200" indent="0">
              <a:lnSpc>
                <a:spcPct val="120000"/>
              </a:lnSpc>
              <a:buNone/>
              <a:defRPr sz="1600" b="0">
                <a:solidFill>
                  <a:schemeClr val="tx1"/>
                </a:solidFill>
              </a:defRPr>
            </a:lvl2pPr>
            <a:lvl3pPr marL="914400" indent="0">
              <a:lnSpc>
                <a:spcPct val="120000"/>
              </a:lnSpc>
              <a:buNone/>
              <a:defRPr sz="1400"/>
            </a:lvl3pPr>
            <a:lvl4pPr marL="1371600" indent="0">
              <a:lnSpc>
                <a:spcPct val="120000"/>
              </a:lnSpc>
              <a:buNone/>
              <a:defRPr sz="1200"/>
            </a:lvl4pPr>
            <a:lvl5pPr marL="1828800" indent="0">
              <a:lnSpc>
                <a:spcPct val="120000"/>
              </a:lnSpc>
              <a:buNone/>
              <a:defRPr sz="1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662578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05484-35A0-0A00-BAD1-E8B81BDDDBDE}"/>
              </a:ext>
            </a:extLst>
          </p:cNvPr>
          <p:cNvSpPr>
            <a:spLocks noGrp="1"/>
          </p:cNvSpPr>
          <p:nvPr>
            <p:ph type="title"/>
          </p:nvPr>
        </p:nvSpPr>
        <p:spPr>
          <a:xfrm>
            <a:off x="873866" y="1709738"/>
            <a:ext cx="10473583" cy="2852737"/>
          </a:xfrm>
        </p:spPr>
        <p:txBody>
          <a:bodyPr anchor="b">
            <a:normAutofit/>
          </a:bodyPr>
          <a:lstStyle>
            <a:lvl1pPr>
              <a:lnSpc>
                <a:spcPct val="120000"/>
              </a:lnSpc>
              <a:defRPr sz="3400"/>
            </a:lvl1p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1823A530-FC00-DA2B-5743-C027991C1B7F}"/>
              </a:ext>
            </a:extLst>
          </p:cNvPr>
          <p:cNvSpPr>
            <a:spLocks noGrp="1"/>
          </p:cNvSpPr>
          <p:nvPr>
            <p:ph type="body" idx="1"/>
          </p:nvPr>
        </p:nvSpPr>
        <p:spPr>
          <a:xfrm>
            <a:off x="873866" y="4589464"/>
            <a:ext cx="10473583" cy="1366956"/>
          </a:xfrm>
        </p:spPr>
        <p:txBody>
          <a:bodyPr>
            <a:normAutofit/>
          </a:bodyPr>
          <a:lstStyle>
            <a:lvl1pPr marL="0" indent="0">
              <a:lnSpc>
                <a:spcPct val="120000"/>
              </a:lnSpc>
              <a:buNone/>
              <a:defRPr sz="1500" b="1">
                <a:solidFill>
                  <a:srgbClr val="7FB53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10" name="Označba mesta številke diapozitiva 5">
            <a:extLst>
              <a:ext uri="{FF2B5EF4-FFF2-40B4-BE49-F238E27FC236}">
                <a16:creationId xmlns:a16="http://schemas.microsoft.com/office/drawing/2014/main" id="{C773FEFE-2D6C-7676-690B-594613A5763E}"/>
              </a:ext>
            </a:extLst>
          </p:cNvPr>
          <p:cNvSpPr>
            <a:spLocks noGrp="1"/>
          </p:cNvSpPr>
          <p:nvPr>
            <p:ph type="sldNum" sz="quarter" idx="4"/>
          </p:nvPr>
        </p:nvSpPr>
        <p:spPr>
          <a:xfrm>
            <a:off x="873904" y="6233310"/>
            <a:ext cx="379478" cy="365125"/>
          </a:xfrm>
          <a:prstGeom prst="rect">
            <a:avLst/>
          </a:prstGeom>
        </p:spPr>
        <p:txBody>
          <a:bodyPr vert="horz" lIns="91440" tIns="45720" rIns="91440" bIns="45720" rtlCol="0" anchor="ctr"/>
          <a:lstStyle>
            <a:lvl1pPr algn="l">
              <a:defRPr sz="900">
                <a:solidFill>
                  <a:schemeClr val="bg1">
                    <a:lumMod val="65000"/>
                  </a:schemeClr>
                </a:solidFill>
              </a:defRPr>
            </a:lvl1pPr>
          </a:lstStyle>
          <a:p>
            <a:fld id="{061D4518-DBE8-46BB-971E-9C55B65CD50A}" type="slidenum">
              <a:rPr lang="en-GB" noProof="0" smtClean="0"/>
              <a:pPr/>
              <a:t>‹#›</a:t>
            </a:fld>
            <a:endParaRPr lang="en-GB" noProof="0"/>
          </a:p>
        </p:txBody>
      </p:sp>
    </p:spTree>
    <p:extLst>
      <p:ext uri="{BB962C8B-B14F-4D97-AF65-F5344CB8AC3E}">
        <p14:creationId xmlns:p14="http://schemas.microsoft.com/office/powerpoint/2010/main" val="2882186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965FC8-B744-53B7-CFD0-1C71B96DBE0B}"/>
              </a:ext>
            </a:extLst>
          </p:cNvPr>
          <p:cNvSpPr>
            <a:spLocks noGrp="1"/>
          </p:cNvSpPr>
          <p:nvPr>
            <p:ph sz="half" idx="1"/>
          </p:nvPr>
        </p:nvSpPr>
        <p:spPr>
          <a:xfrm>
            <a:off x="873904" y="1825625"/>
            <a:ext cx="5145895" cy="4173523"/>
          </a:xfrm>
        </p:spPr>
        <p:txBody>
          <a:bodyPr/>
          <a:lstStyle>
            <a:lvl1pPr marL="0" indent="0">
              <a:lnSpc>
                <a:spcPct val="120000"/>
              </a:lnSpc>
              <a:buNone/>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4" name="Content Placeholder 3">
            <a:extLst>
              <a:ext uri="{FF2B5EF4-FFF2-40B4-BE49-F238E27FC236}">
                <a16:creationId xmlns:a16="http://schemas.microsoft.com/office/drawing/2014/main" id="{19A3A688-38D0-46A4-C56B-CFE83E428969}"/>
              </a:ext>
            </a:extLst>
          </p:cNvPr>
          <p:cNvSpPr>
            <a:spLocks noGrp="1"/>
          </p:cNvSpPr>
          <p:nvPr>
            <p:ph sz="half" idx="2"/>
          </p:nvPr>
        </p:nvSpPr>
        <p:spPr>
          <a:xfrm>
            <a:off x="6172202" y="1825625"/>
            <a:ext cx="5181597" cy="4173523"/>
          </a:xfrm>
        </p:spPr>
        <p:txBody>
          <a:bodyPr/>
          <a:lstStyle>
            <a:lvl1pPr marL="0" indent="0">
              <a:lnSpc>
                <a:spcPct val="120000"/>
              </a:lnSpc>
              <a:buNone/>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11" name="Title Placeholder 1">
            <a:extLst>
              <a:ext uri="{FF2B5EF4-FFF2-40B4-BE49-F238E27FC236}">
                <a16:creationId xmlns:a16="http://schemas.microsoft.com/office/drawing/2014/main" id="{6CF0BE1D-322A-BCA2-105C-9D1BF118FA86}"/>
              </a:ext>
            </a:extLst>
          </p:cNvPr>
          <p:cNvSpPr>
            <a:spLocks noGrp="1"/>
          </p:cNvSpPr>
          <p:nvPr>
            <p:ph type="title"/>
          </p:nvPr>
        </p:nvSpPr>
        <p:spPr>
          <a:xfrm>
            <a:off x="882723" y="365125"/>
            <a:ext cx="10456218" cy="1202189"/>
          </a:xfrm>
          <a:prstGeom prst="rect">
            <a:avLst/>
          </a:prstGeom>
        </p:spPr>
        <p:txBody>
          <a:bodyPr vert="horz" lIns="91440" tIns="45720" rIns="91440" bIns="45720" rtlCol="0" anchor="ctr">
            <a:normAutofit/>
          </a:bodyPr>
          <a:lstStyle>
            <a:lvl1pPr>
              <a:lnSpc>
                <a:spcPct val="120000"/>
              </a:lnSpc>
              <a:defRPr/>
            </a:lvl1pPr>
          </a:lstStyle>
          <a:p>
            <a:r>
              <a:rPr lang="en-US"/>
              <a:t>Click to edit Master title style</a:t>
            </a:r>
            <a:endParaRPr lang="sl-SI" dirty="0"/>
          </a:p>
        </p:txBody>
      </p:sp>
      <p:sp>
        <p:nvSpPr>
          <p:cNvPr id="12" name="Označba mesta številke diapozitiva 5">
            <a:extLst>
              <a:ext uri="{FF2B5EF4-FFF2-40B4-BE49-F238E27FC236}">
                <a16:creationId xmlns:a16="http://schemas.microsoft.com/office/drawing/2014/main" id="{0145A744-C596-4DE9-AD68-34BA8E776C31}"/>
              </a:ext>
            </a:extLst>
          </p:cNvPr>
          <p:cNvSpPr>
            <a:spLocks noGrp="1"/>
          </p:cNvSpPr>
          <p:nvPr>
            <p:ph type="sldNum" sz="quarter" idx="4"/>
          </p:nvPr>
        </p:nvSpPr>
        <p:spPr>
          <a:xfrm>
            <a:off x="873904" y="6233310"/>
            <a:ext cx="379478" cy="365125"/>
          </a:xfrm>
          <a:prstGeom prst="rect">
            <a:avLst/>
          </a:prstGeom>
        </p:spPr>
        <p:txBody>
          <a:bodyPr vert="horz" lIns="91440" tIns="45720" rIns="91440" bIns="45720" rtlCol="0" anchor="ctr"/>
          <a:lstStyle>
            <a:lvl1pPr algn="l">
              <a:defRPr sz="900">
                <a:solidFill>
                  <a:schemeClr val="bg1">
                    <a:lumMod val="65000"/>
                  </a:schemeClr>
                </a:solidFill>
              </a:defRPr>
            </a:lvl1pPr>
          </a:lstStyle>
          <a:p>
            <a:fld id="{061D4518-DBE8-46BB-971E-9C55B65CD50A}" type="slidenum">
              <a:rPr lang="en-GB" noProof="0" smtClean="0"/>
              <a:pPr/>
              <a:t>‹#›</a:t>
            </a:fld>
            <a:endParaRPr lang="en-GB" noProof="0"/>
          </a:p>
        </p:txBody>
      </p:sp>
    </p:spTree>
    <p:extLst>
      <p:ext uri="{BB962C8B-B14F-4D97-AF65-F5344CB8AC3E}">
        <p14:creationId xmlns:p14="http://schemas.microsoft.com/office/powerpoint/2010/main" val="2575204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A4D66D-2479-9FD9-48F8-6DCA8720EC2A}"/>
              </a:ext>
            </a:extLst>
          </p:cNvPr>
          <p:cNvSpPr>
            <a:spLocks noGrp="1"/>
          </p:cNvSpPr>
          <p:nvPr>
            <p:ph type="body" idx="1"/>
          </p:nvPr>
        </p:nvSpPr>
        <p:spPr>
          <a:xfrm>
            <a:off x="882797" y="1681163"/>
            <a:ext cx="5114777" cy="823912"/>
          </a:xfrm>
        </p:spPr>
        <p:txBody>
          <a:bodyPr anchor="b">
            <a:normAutofit/>
          </a:bodyPr>
          <a:lstStyle>
            <a:lvl1pPr marL="0" indent="0">
              <a:lnSpc>
                <a:spcPct val="120000"/>
              </a:lnSpc>
              <a:buNone/>
              <a:defRPr sz="22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1F3B92-E5C3-22EB-727F-0A593C538CCA}"/>
              </a:ext>
            </a:extLst>
          </p:cNvPr>
          <p:cNvSpPr>
            <a:spLocks noGrp="1"/>
          </p:cNvSpPr>
          <p:nvPr>
            <p:ph sz="half" idx="2"/>
          </p:nvPr>
        </p:nvSpPr>
        <p:spPr>
          <a:xfrm>
            <a:off x="882797" y="2505075"/>
            <a:ext cx="5114777" cy="3494073"/>
          </a:xfrm>
        </p:spPr>
        <p:txBody>
          <a:bodyPr/>
          <a:lstStyle>
            <a:lvl1pPr marL="0" indent="0">
              <a:lnSpc>
                <a:spcPct val="120000"/>
              </a:lnSpc>
              <a:buNone/>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5" name="Text Placeholder 4">
            <a:extLst>
              <a:ext uri="{FF2B5EF4-FFF2-40B4-BE49-F238E27FC236}">
                <a16:creationId xmlns:a16="http://schemas.microsoft.com/office/drawing/2014/main" id="{15AC9642-9907-94F1-A8D3-06FA0DD1A946}"/>
              </a:ext>
            </a:extLst>
          </p:cNvPr>
          <p:cNvSpPr>
            <a:spLocks noGrp="1"/>
          </p:cNvSpPr>
          <p:nvPr>
            <p:ph type="body" sz="quarter" idx="3"/>
          </p:nvPr>
        </p:nvSpPr>
        <p:spPr>
          <a:xfrm>
            <a:off x="6206849" y="1681163"/>
            <a:ext cx="5148538" cy="823912"/>
          </a:xfrm>
        </p:spPr>
        <p:txBody>
          <a:bodyPr anchor="b">
            <a:normAutofit/>
          </a:bodyPr>
          <a:lstStyle>
            <a:lvl1pPr marL="0" indent="0">
              <a:lnSpc>
                <a:spcPct val="120000"/>
              </a:lnSpc>
              <a:buNone/>
              <a:defRPr sz="22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2650ED-7F4B-48D0-1461-2B56AC333778}"/>
              </a:ext>
            </a:extLst>
          </p:cNvPr>
          <p:cNvSpPr>
            <a:spLocks noGrp="1"/>
          </p:cNvSpPr>
          <p:nvPr>
            <p:ph sz="quarter" idx="4"/>
          </p:nvPr>
        </p:nvSpPr>
        <p:spPr>
          <a:xfrm>
            <a:off x="6206849" y="2505075"/>
            <a:ext cx="5148538" cy="3494073"/>
          </a:xfrm>
        </p:spPr>
        <p:txBody>
          <a:bodyPr/>
          <a:lstStyle>
            <a:lvl1pPr marL="0" indent="0">
              <a:lnSpc>
                <a:spcPct val="120000"/>
              </a:lnSpc>
              <a:buNone/>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9" name="Title Placeholder 1">
            <a:extLst>
              <a:ext uri="{FF2B5EF4-FFF2-40B4-BE49-F238E27FC236}">
                <a16:creationId xmlns:a16="http://schemas.microsoft.com/office/drawing/2014/main" id="{280F0D37-5558-4B41-ACFF-C9FE3F1DF6B0}"/>
              </a:ext>
            </a:extLst>
          </p:cNvPr>
          <p:cNvSpPr>
            <a:spLocks noGrp="1"/>
          </p:cNvSpPr>
          <p:nvPr>
            <p:ph type="title"/>
          </p:nvPr>
        </p:nvSpPr>
        <p:spPr>
          <a:xfrm>
            <a:off x="882797" y="365125"/>
            <a:ext cx="10456145" cy="1202189"/>
          </a:xfrm>
          <a:prstGeom prst="rect">
            <a:avLst/>
          </a:prstGeom>
        </p:spPr>
        <p:txBody>
          <a:bodyPr vert="horz" lIns="91440" tIns="45720" rIns="91440" bIns="45720" rtlCol="0" anchor="ctr">
            <a:normAutofit/>
          </a:bodyPr>
          <a:lstStyle>
            <a:lvl1pPr>
              <a:lnSpc>
                <a:spcPct val="120000"/>
              </a:lnSpc>
              <a:defRPr/>
            </a:lvl1pPr>
          </a:lstStyle>
          <a:p>
            <a:r>
              <a:rPr lang="en-US"/>
              <a:t>Click to edit Master title style</a:t>
            </a:r>
            <a:endParaRPr lang="sl-SI" dirty="0"/>
          </a:p>
        </p:txBody>
      </p:sp>
      <p:sp>
        <p:nvSpPr>
          <p:cNvPr id="11" name="Označba mesta številke diapozitiva 5">
            <a:extLst>
              <a:ext uri="{FF2B5EF4-FFF2-40B4-BE49-F238E27FC236}">
                <a16:creationId xmlns:a16="http://schemas.microsoft.com/office/drawing/2014/main" id="{8F57EE69-BF2E-14A9-4624-A682A162F3A6}"/>
              </a:ext>
            </a:extLst>
          </p:cNvPr>
          <p:cNvSpPr>
            <a:spLocks noGrp="1"/>
          </p:cNvSpPr>
          <p:nvPr>
            <p:ph type="sldNum" sz="quarter" idx="10"/>
          </p:nvPr>
        </p:nvSpPr>
        <p:spPr>
          <a:xfrm>
            <a:off x="873904" y="6233310"/>
            <a:ext cx="379478" cy="365125"/>
          </a:xfrm>
          <a:prstGeom prst="rect">
            <a:avLst/>
          </a:prstGeom>
        </p:spPr>
        <p:txBody>
          <a:bodyPr vert="horz" lIns="91440" tIns="45720" rIns="91440" bIns="45720" rtlCol="0" anchor="ctr"/>
          <a:lstStyle>
            <a:lvl1pPr algn="l">
              <a:defRPr sz="900">
                <a:solidFill>
                  <a:schemeClr val="bg1">
                    <a:lumMod val="65000"/>
                  </a:schemeClr>
                </a:solidFill>
              </a:defRPr>
            </a:lvl1pPr>
          </a:lstStyle>
          <a:p>
            <a:fld id="{061D4518-DBE8-46BB-971E-9C55B65CD50A}" type="slidenum">
              <a:rPr lang="en-GB" noProof="0" smtClean="0"/>
              <a:pPr/>
              <a:t>‹#›</a:t>
            </a:fld>
            <a:endParaRPr lang="en-GB" noProof="0"/>
          </a:p>
        </p:txBody>
      </p:sp>
    </p:spTree>
    <p:extLst>
      <p:ext uri="{BB962C8B-B14F-4D97-AF65-F5344CB8AC3E}">
        <p14:creationId xmlns:p14="http://schemas.microsoft.com/office/powerpoint/2010/main" val="411058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Označba mesta slike 2">
            <a:extLst>
              <a:ext uri="{FF2B5EF4-FFF2-40B4-BE49-F238E27FC236}">
                <a16:creationId xmlns:a16="http://schemas.microsoft.com/office/drawing/2014/main" id="{AA606DF6-5718-3E59-DE2C-FDD8166965E2}"/>
              </a:ext>
            </a:extLst>
          </p:cNvPr>
          <p:cNvSpPr>
            <a:spLocks noGrp="1"/>
          </p:cNvSpPr>
          <p:nvPr>
            <p:ph type="pic" idx="1"/>
          </p:nvPr>
        </p:nvSpPr>
        <p:spPr>
          <a:xfrm>
            <a:off x="0" y="0"/>
            <a:ext cx="6096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GB" noProof="0"/>
          </a:p>
        </p:txBody>
      </p:sp>
      <p:sp>
        <p:nvSpPr>
          <p:cNvPr id="5" name="Oval 4">
            <a:extLst>
              <a:ext uri="{FF2B5EF4-FFF2-40B4-BE49-F238E27FC236}">
                <a16:creationId xmlns:a16="http://schemas.microsoft.com/office/drawing/2014/main" id="{195D7806-55F9-4C83-2B6C-2121E41DDB3B}"/>
              </a:ext>
            </a:extLst>
          </p:cNvPr>
          <p:cNvSpPr/>
          <p:nvPr userDrawn="1"/>
        </p:nvSpPr>
        <p:spPr>
          <a:xfrm>
            <a:off x="4296000" y="1629000"/>
            <a:ext cx="3600000" cy="3600000"/>
          </a:xfrm>
          <a:prstGeom prst="ellipse">
            <a:avLst/>
          </a:prstGeom>
          <a:solidFill>
            <a:schemeClr val="bg1"/>
          </a:solidFill>
          <a:ln>
            <a:solidFill>
              <a:schemeClr val="bg1">
                <a:lumMod val="85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4" name="Označba mesta slike 15">
            <a:extLst>
              <a:ext uri="{FF2B5EF4-FFF2-40B4-BE49-F238E27FC236}">
                <a16:creationId xmlns:a16="http://schemas.microsoft.com/office/drawing/2014/main" id="{E0C4A942-EA70-9557-F0A4-A21C7DA58034}"/>
              </a:ext>
            </a:extLst>
          </p:cNvPr>
          <p:cNvSpPr>
            <a:spLocks noGrp="1"/>
          </p:cNvSpPr>
          <p:nvPr>
            <p:ph type="pic" sz="quarter" idx="13"/>
          </p:nvPr>
        </p:nvSpPr>
        <p:spPr>
          <a:xfrm>
            <a:off x="4206000" y="1539000"/>
            <a:ext cx="3780000" cy="3780000"/>
          </a:xfrm>
        </p:spPr>
        <p:txBody>
          <a:bodyPr/>
          <a:lstStyle/>
          <a:p>
            <a:r>
              <a:rPr lang="en-US" noProof="0"/>
              <a:t>Click icon to add picture</a:t>
            </a:r>
            <a:endParaRPr lang="en-GB" noProof="0"/>
          </a:p>
        </p:txBody>
      </p:sp>
      <p:sp>
        <p:nvSpPr>
          <p:cNvPr id="2" name="Title 1">
            <a:extLst>
              <a:ext uri="{FF2B5EF4-FFF2-40B4-BE49-F238E27FC236}">
                <a16:creationId xmlns:a16="http://schemas.microsoft.com/office/drawing/2014/main" id="{67672ECE-2F23-C4DA-7A36-F6C7C46D693B}"/>
              </a:ext>
            </a:extLst>
          </p:cNvPr>
          <p:cNvSpPr>
            <a:spLocks noGrp="1"/>
          </p:cNvSpPr>
          <p:nvPr>
            <p:ph type="title"/>
          </p:nvPr>
        </p:nvSpPr>
        <p:spPr>
          <a:xfrm>
            <a:off x="5153114" y="2766219"/>
            <a:ext cx="6457060" cy="1325563"/>
          </a:xfrm>
        </p:spPr>
        <p:txBody>
          <a:bodyPr/>
          <a:lstStyle>
            <a:lvl1pPr>
              <a:lnSpc>
                <a:spcPct val="120000"/>
              </a:lnSpc>
              <a:defRPr/>
            </a:lvl1pPr>
          </a:lstStyle>
          <a:p>
            <a:r>
              <a:rPr lang="en-US"/>
              <a:t>Click to edit Master title style</a:t>
            </a:r>
            <a:endParaRPr lang="sl-SI"/>
          </a:p>
        </p:txBody>
      </p:sp>
    </p:spTree>
    <p:extLst>
      <p:ext uri="{BB962C8B-B14F-4D97-AF65-F5344CB8AC3E}">
        <p14:creationId xmlns:p14="http://schemas.microsoft.com/office/powerpoint/2010/main" val="3802496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B5193-2F56-C6C1-6466-7C9C6D181626}"/>
              </a:ext>
            </a:extLst>
          </p:cNvPr>
          <p:cNvSpPr>
            <a:spLocks noGrp="1"/>
          </p:cNvSpPr>
          <p:nvPr>
            <p:ph idx="1"/>
          </p:nvPr>
        </p:nvSpPr>
        <p:spPr>
          <a:xfrm>
            <a:off x="5236738" y="987425"/>
            <a:ext cx="6118650" cy="4873625"/>
          </a:xfrm>
        </p:spPr>
        <p:txBody>
          <a:bodyPr/>
          <a:lstStyle>
            <a:lvl1pPr marL="0" indent="0">
              <a:lnSpc>
                <a:spcPct val="120000"/>
              </a:lnSpc>
              <a:buNone/>
              <a:defRPr sz="2400"/>
            </a:lvl1pPr>
            <a:lvl2pPr>
              <a:lnSpc>
                <a:spcPct val="120000"/>
              </a:lnSpc>
              <a:defRPr sz="2000"/>
            </a:lvl2pPr>
            <a:lvl3pPr>
              <a:lnSpc>
                <a:spcPct val="120000"/>
              </a:lnSpc>
              <a:defRPr sz="1800"/>
            </a:lvl3pPr>
            <a:lvl4pPr>
              <a:lnSpc>
                <a:spcPct val="120000"/>
              </a:lnSpc>
              <a:defRPr sz="1600"/>
            </a:lvl4pPr>
            <a:lvl5pPr>
              <a:lnSpc>
                <a:spcPct val="120000"/>
              </a:lnSpc>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4" name="Text Placeholder 3">
            <a:extLst>
              <a:ext uri="{FF2B5EF4-FFF2-40B4-BE49-F238E27FC236}">
                <a16:creationId xmlns:a16="http://schemas.microsoft.com/office/drawing/2014/main" id="{64682F77-8E3E-33EC-D5CE-A0EE79A65AF1}"/>
              </a:ext>
            </a:extLst>
          </p:cNvPr>
          <p:cNvSpPr>
            <a:spLocks noGrp="1"/>
          </p:cNvSpPr>
          <p:nvPr>
            <p:ph type="body" sz="half" idx="2"/>
          </p:nvPr>
        </p:nvSpPr>
        <p:spPr>
          <a:xfrm>
            <a:off x="873904" y="2057400"/>
            <a:ext cx="3898121" cy="3811588"/>
          </a:xfrm>
        </p:spPr>
        <p:txBody>
          <a:bodyPr/>
          <a:lstStyle>
            <a:lvl1pPr marL="0" indent="0">
              <a:lnSpc>
                <a:spcPct val="12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Placeholder 1">
            <a:extLst>
              <a:ext uri="{FF2B5EF4-FFF2-40B4-BE49-F238E27FC236}">
                <a16:creationId xmlns:a16="http://schemas.microsoft.com/office/drawing/2014/main" id="{A7A2795D-E9EF-9E9A-50FC-0B45AA2183C0}"/>
              </a:ext>
            </a:extLst>
          </p:cNvPr>
          <p:cNvSpPr>
            <a:spLocks noGrp="1"/>
          </p:cNvSpPr>
          <p:nvPr>
            <p:ph type="title"/>
          </p:nvPr>
        </p:nvSpPr>
        <p:spPr>
          <a:xfrm>
            <a:off x="872892" y="365125"/>
            <a:ext cx="3964027" cy="1202189"/>
          </a:xfrm>
          <a:prstGeom prst="rect">
            <a:avLst/>
          </a:prstGeom>
        </p:spPr>
        <p:txBody>
          <a:bodyPr vert="horz" lIns="91440" tIns="45720" rIns="91440" bIns="45720" rtlCol="0" anchor="ctr">
            <a:normAutofit/>
          </a:bodyPr>
          <a:lstStyle/>
          <a:p>
            <a:r>
              <a:rPr lang="en-US"/>
              <a:t>Click to edit Master title style</a:t>
            </a:r>
            <a:endParaRPr lang="sl-SI" dirty="0"/>
          </a:p>
        </p:txBody>
      </p:sp>
      <p:sp>
        <p:nvSpPr>
          <p:cNvPr id="7" name="Označba mesta številke diapozitiva 5">
            <a:extLst>
              <a:ext uri="{FF2B5EF4-FFF2-40B4-BE49-F238E27FC236}">
                <a16:creationId xmlns:a16="http://schemas.microsoft.com/office/drawing/2014/main" id="{646BB886-BF75-4F2C-95FD-F93408384E3D}"/>
              </a:ext>
            </a:extLst>
          </p:cNvPr>
          <p:cNvSpPr>
            <a:spLocks noGrp="1"/>
          </p:cNvSpPr>
          <p:nvPr>
            <p:ph type="sldNum" sz="quarter" idx="4"/>
          </p:nvPr>
        </p:nvSpPr>
        <p:spPr>
          <a:xfrm>
            <a:off x="873904" y="6233310"/>
            <a:ext cx="379478" cy="365125"/>
          </a:xfrm>
          <a:prstGeom prst="rect">
            <a:avLst/>
          </a:prstGeom>
        </p:spPr>
        <p:txBody>
          <a:bodyPr vert="horz" lIns="91440" tIns="45720" rIns="91440" bIns="45720" rtlCol="0" anchor="ctr"/>
          <a:lstStyle>
            <a:lvl1pPr algn="l">
              <a:defRPr sz="900">
                <a:solidFill>
                  <a:schemeClr val="bg1">
                    <a:lumMod val="65000"/>
                  </a:schemeClr>
                </a:solidFill>
              </a:defRPr>
            </a:lvl1pPr>
          </a:lstStyle>
          <a:p>
            <a:fld id="{061D4518-DBE8-46BB-971E-9C55B65CD50A}" type="slidenum">
              <a:rPr lang="en-GB" noProof="0" smtClean="0"/>
              <a:pPr/>
              <a:t>‹#›</a:t>
            </a:fld>
            <a:endParaRPr lang="en-GB" noProof="0"/>
          </a:p>
        </p:txBody>
      </p:sp>
    </p:spTree>
    <p:extLst>
      <p:ext uri="{BB962C8B-B14F-4D97-AF65-F5344CB8AC3E}">
        <p14:creationId xmlns:p14="http://schemas.microsoft.com/office/powerpoint/2010/main" val="368028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AA417E-7242-1E22-02DA-A19DC08E2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22"/>
            <a:ext cx="12192000" cy="6856955"/>
          </a:xfrm>
          <a:prstGeom prst="rect">
            <a:avLst/>
          </a:prstGeom>
        </p:spPr>
      </p:pic>
      <p:sp>
        <p:nvSpPr>
          <p:cNvPr id="11" name="TextBox 10">
            <a:extLst>
              <a:ext uri="{FF2B5EF4-FFF2-40B4-BE49-F238E27FC236}">
                <a16:creationId xmlns:a16="http://schemas.microsoft.com/office/drawing/2014/main" id="{E0A1DEEC-BEAC-8CE5-DEC0-A39EA9EF33AA}"/>
              </a:ext>
            </a:extLst>
          </p:cNvPr>
          <p:cNvSpPr txBox="1"/>
          <p:nvPr userDrawn="1"/>
        </p:nvSpPr>
        <p:spPr>
          <a:xfrm>
            <a:off x="898555" y="5851233"/>
            <a:ext cx="1813669" cy="246221"/>
          </a:xfrm>
          <a:prstGeom prst="rect">
            <a:avLst/>
          </a:prstGeom>
          <a:noFill/>
        </p:spPr>
        <p:txBody>
          <a:bodyPr wrap="square" rtlCol="0">
            <a:spAutoFit/>
          </a:bodyPr>
          <a:lstStyle/>
          <a:p>
            <a:pPr algn="ctr"/>
            <a:r>
              <a:rPr lang="en-GB" sz="950" b="1" u="none" noProof="0">
                <a:solidFill>
                  <a:srgbClr val="7FB539"/>
                </a:solidFill>
                <a:latin typeface="Arial" panose="020B0604020202020204" pitchFamily="34" charset="0"/>
                <a:cs typeface="Arial" panose="020B0604020202020204" pitchFamily="34" charset="0"/>
              </a:rPr>
              <a:t>www.geologicalservice.eu</a:t>
            </a:r>
          </a:p>
        </p:txBody>
      </p:sp>
      <p:cxnSp>
        <p:nvCxnSpPr>
          <p:cNvPr id="19" name="Straight Connector 18">
            <a:extLst>
              <a:ext uri="{FF2B5EF4-FFF2-40B4-BE49-F238E27FC236}">
                <a16:creationId xmlns:a16="http://schemas.microsoft.com/office/drawing/2014/main" id="{309EC2BD-F892-B185-22D9-86E1FFBEFF4F}"/>
              </a:ext>
            </a:extLst>
          </p:cNvPr>
          <p:cNvCxnSpPr>
            <a:cxnSpLocks/>
          </p:cNvCxnSpPr>
          <p:nvPr userDrawn="1"/>
        </p:nvCxnSpPr>
        <p:spPr>
          <a:xfrm>
            <a:off x="2749800" y="5982055"/>
            <a:ext cx="8424000" cy="0"/>
          </a:xfrm>
          <a:prstGeom prst="line">
            <a:avLst/>
          </a:prstGeom>
          <a:ln>
            <a:solidFill>
              <a:srgbClr val="7FB539"/>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81875587-34D3-62BF-BCF7-E5D71EA13F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66726" y="4778575"/>
            <a:ext cx="180000" cy="180000"/>
          </a:xfrm>
          <a:prstGeom prst="rect">
            <a:avLst/>
          </a:prstGeom>
        </p:spPr>
      </p:pic>
      <p:pic>
        <p:nvPicPr>
          <p:cNvPr id="23" name="Picture 22">
            <a:extLst>
              <a:ext uri="{FF2B5EF4-FFF2-40B4-BE49-F238E27FC236}">
                <a16:creationId xmlns:a16="http://schemas.microsoft.com/office/drawing/2014/main" id="{A338DAB7-59E1-44C8-DCBA-9C94E6A5009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66726" y="5342485"/>
            <a:ext cx="180000" cy="180000"/>
          </a:xfrm>
          <a:prstGeom prst="rect">
            <a:avLst/>
          </a:prstGeom>
        </p:spPr>
      </p:pic>
      <p:pic>
        <p:nvPicPr>
          <p:cNvPr id="25" name="Picture 24">
            <a:extLst>
              <a:ext uri="{FF2B5EF4-FFF2-40B4-BE49-F238E27FC236}">
                <a16:creationId xmlns:a16="http://schemas.microsoft.com/office/drawing/2014/main" id="{1482C42E-89BF-EC5F-A782-BABE6BA961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866726" y="5072629"/>
            <a:ext cx="180000" cy="180000"/>
          </a:xfrm>
          <a:prstGeom prst="rect">
            <a:avLst/>
          </a:prstGeom>
        </p:spPr>
      </p:pic>
      <p:sp>
        <p:nvSpPr>
          <p:cNvPr id="5" name="Title 1">
            <a:extLst>
              <a:ext uri="{FF2B5EF4-FFF2-40B4-BE49-F238E27FC236}">
                <a16:creationId xmlns:a16="http://schemas.microsoft.com/office/drawing/2014/main" id="{B45E05EC-4545-C5F8-E594-3BE6F2FAE370}"/>
              </a:ext>
            </a:extLst>
          </p:cNvPr>
          <p:cNvSpPr>
            <a:spLocks noGrp="1"/>
          </p:cNvSpPr>
          <p:nvPr>
            <p:ph type="ctrTitle"/>
          </p:nvPr>
        </p:nvSpPr>
        <p:spPr>
          <a:xfrm>
            <a:off x="5127476" y="3767402"/>
            <a:ext cx="6046322" cy="1129336"/>
          </a:xfrm>
        </p:spPr>
        <p:txBody>
          <a:bodyPr anchor="t">
            <a:normAutofit/>
          </a:bodyPr>
          <a:lstStyle>
            <a:lvl1pPr algn="l">
              <a:defRPr sz="2000">
                <a:solidFill>
                  <a:srgbClr val="001489"/>
                </a:solidFill>
              </a:defRPr>
            </a:lvl1pPr>
          </a:lstStyle>
          <a:p>
            <a:r>
              <a:rPr lang="en-US"/>
              <a:t>Click to edit Master title style</a:t>
            </a:r>
            <a:endParaRPr lang="sl-SI" dirty="0"/>
          </a:p>
        </p:txBody>
      </p:sp>
      <p:pic>
        <p:nvPicPr>
          <p:cNvPr id="10" name="Slika 8">
            <a:extLst>
              <a:ext uri="{FF2B5EF4-FFF2-40B4-BE49-F238E27FC236}">
                <a16:creationId xmlns:a16="http://schemas.microsoft.com/office/drawing/2014/main" id="{3E4664F9-3B70-9E1C-AC77-BB86979C8C8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20141" y="5330050"/>
            <a:ext cx="1715971" cy="360000"/>
          </a:xfrm>
          <a:prstGeom prst="rect">
            <a:avLst/>
          </a:prstGeom>
        </p:spPr>
      </p:pic>
      <p:pic>
        <p:nvPicPr>
          <p:cNvPr id="17" name="Slika 10">
            <a:extLst>
              <a:ext uri="{FF2B5EF4-FFF2-40B4-BE49-F238E27FC236}">
                <a16:creationId xmlns:a16="http://schemas.microsoft.com/office/drawing/2014/main" id="{BBD00DD5-5D5E-CA43-C009-E4AAD376D1A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58416" y="5330284"/>
            <a:ext cx="715382" cy="392727"/>
          </a:xfrm>
          <a:prstGeom prst="rect">
            <a:avLst/>
          </a:prstGeom>
        </p:spPr>
      </p:pic>
      <p:sp>
        <p:nvSpPr>
          <p:cNvPr id="20" name="Text Placeholder 27">
            <a:extLst>
              <a:ext uri="{FF2B5EF4-FFF2-40B4-BE49-F238E27FC236}">
                <a16:creationId xmlns:a16="http://schemas.microsoft.com/office/drawing/2014/main" id="{A1D4DBB9-84A5-F9D7-39AC-215D81BDE4CD}"/>
              </a:ext>
            </a:extLst>
          </p:cNvPr>
          <p:cNvSpPr>
            <a:spLocks noGrp="1"/>
          </p:cNvSpPr>
          <p:nvPr>
            <p:ph type="body" sz="quarter" idx="10"/>
          </p:nvPr>
        </p:nvSpPr>
        <p:spPr>
          <a:xfrm>
            <a:off x="1018201" y="4593675"/>
            <a:ext cx="2528304" cy="1129336"/>
          </a:xfrm>
        </p:spPr>
        <p:txBody>
          <a:bodyPr>
            <a:normAutofit/>
          </a:bodyPr>
          <a:lstStyle>
            <a:lvl1pPr marL="0" indent="0" algn="l">
              <a:buNone/>
              <a:defRPr sz="13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2999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867741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10"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r>
              <a:rPr lang="en-US" sz="3200" b="0" strike="noStrike" spc="-1">
                <a:solidFill>
                  <a:srgbClr val="000000"/>
                </a:solidFill>
                <a:latin typeface="Calibri"/>
              </a:rPr>
              <a:t>Click to edit Master subtitle style</a:t>
            </a:r>
          </a:p>
        </p:txBody>
      </p:sp>
    </p:spTree>
    <p:extLst>
      <p:ext uri="{BB962C8B-B14F-4D97-AF65-F5344CB8AC3E}">
        <p14:creationId xmlns:p14="http://schemas.microsoft.com/office/powerpoint/2010/main" val="4016448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12"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13457123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14"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15"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36901923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Tree>
    <p:extLst>
      <p:ext uri="{BB962C8B-B14F-4D97-AF65-F5344CB8AC3E}">
        <p14:creationId xmlns:p14="http://schemas.microsoft.com/office/powerpoint/2010/main" val="37837974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r>
              <a:rPr lang="en-US" sz="3200" b="0" strike="noStrike" spc="-1">
                <a:solidFill>
                  <a:srgbClr val="000000"/>
                </a:solidFill>
                <a:latin typeface="Calibri"/>
              </a:rPr>
              <a:t>Click to edit Master subtitle style</a:t>
            </a:r>
          </a:p>
        </p:txBody>
      </p:sp>
    </p:spTree>
    <p:extLst>
      <p:ext uri="{BB962C8B-B14F-4D97-AF65-F5344CB8AC3E}">
        <p14:creationId xmlns:p14="http://schemas.microsoft.com/office/powerpoint/2010/main" val="987377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19"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20"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21"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496620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23"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2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25"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42770598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27"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28"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29"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4188231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31"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32"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2008006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3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35"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36"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37"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3758578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Master title style</a:t>
            </a:r>
          </a:p>
        </p:txBody>
      </p:sp>
      <p:sp>
        <p:nvSpPr>
          <p:cNvPr id="39"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40"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41"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42"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43"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
        <p:nvSpPr>
          <p:cNvPr id="44"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lvl="0" indent="0">
              <a:spcBef>
                <a:spcPts val="1417"/>
              </a:spcBef>
              <a:buNone/>
            </a:pPr>
            <a:r>
              <a:rPr lang="en-US" sz="3200" b="0" strike="noStrike" spc="-1">
                <a:solidFill>
                  <a:srgbClr val="000000"/>
                </a:solidFill>
                <a:latin typeface="Calibri"/>
              </a:rPr>
              <a:t>Click to edit Master text styles</a:t>
            </a:r>
          </a:p>
        </p:txBody>
      </p:sp>
    </p:spTree>
    <p:extLst>
      <p:ext uri="{BB962C8B-B14F-4D97-AF65-F5344CB8AC3E}">
        <p14:creationId xmlns:p14="http://schemas.microsoft.com/office/powerpoint/2010/main" val="9296782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Default 12">
    <p:spTree>
      <p:nvGrpSpPr>
        <p:cNvPr id="1" name=""/>
        <p:cNvGrpSpPr/>
        <p:nvPr/>
      </p:nvGrpSpPr>
      <p:grpSpPr>
        <a:xfrm>
          <a:off x="0" y="0"/>
          <a:ext cx="0" cy="0"/>
          <a:chOff x="0" y="0"/>
          <a:chExt cx="0" cy="0"/>
        </a:xfrm>
      </p:grpSpPr>
    </p:spTree>
    <p:extLst>
      <p:ext uri="{BB962C8B-B14F-4D97-AF65-F5344CB8AC3E}">
        <p14:creationId xmlns:p14="http://schemas.microsoft.com/office/powerpoint/2010/main" val="58811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image" Target="../media/image4.png"/><Relationship Id="rId2" Type="http://schemas.openxmlformats.org/officeDocument/2006/relationships/slideLayout" Target="../slideLayouts/slideLayout10.xml"/><Relationship Id="rId16" Type="http://schemas.openxmlformats.org/officeDocument/2006/relationships/image" Target="../media/image3.jp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2.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image" Target="../media/image6.png"/><Relationship Id="rId5" Type="http://schemas.openxmlformats.org/officeDocument/2006/relationships/image" Target="../media/image3.jp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72E8F4-0900-FF95-CC1B-AD95ADD098B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522"/>
            <a:ext cx="12192000" cy="6856955"/>
          </a:xfrm>
          <a:prstGeom prst="rect">
            <a:avLst/>
          </a:prstGeom>
        </p:spPr>
      </p:pic>
      <p:sp>
        <p:nvSpPr>
          <p:cNvPr id="2" name="Title Placeholder 1">
            <a:extLst>
              <a:ext uri="{FF2B5EF4-FFF2-40B4-BE49-F238E27FC236}">
                <a16:creationId xmlns:a16="http://schemas.microsoft.com/office/drawing/2014/main" id="{BDE10A5D-9555-3112-5A6F-8998803567F2}"/>
              </a:ext>
            </a:extLst>
          </p:cNvPr>
          <p:cNvSpPr>
            <a:spLocks noGrp="1"/>
          </p:cNvSpPr>
          <p:nvPr>
            <p:ph type="title"/>
          </p:nvPr>
        </p:nvSpPr>
        <p:spPr>
          <a:xfrm>
            <a:off x="880216" y="365125"/>
            <a:ext cx="10473583" cy="1202189"/>
          </a:xfrm>
          <a:prstGeom prst="rect">
            <a:avLst/>
          </a:prstGeom>
        </p:spPr>
        <p:txBody>
          <a:bodyPr vert="horz" lIns="91440" tIns="45720" rIns="91440" bIns="45720" rtlCol="0" anchor="ctr">
            <a:normAutofit/>
          </a:bodyPr>
          <a:lstStyle/>
          <a:p>
            <a:r>
              <a:rPr lang="en-US"/>
              <a:t>Click to edit Master title style</a:t>
            </a:r>
            <a:endParaRPr lang="sl-SI" dirty="0"/>
          </a:p>
        </p:txBody>
      </p:sp>
      <p:sp>
        <p:nvSpPr>
          <p:cNvPr id="3" name="Text Placeholder 2">
            <a:extLst>
              <a:ext uri="{FF2B5EF4-FFF2-40B4-BE49-F238E27FC236}">
                <a16:creationId xmlns:a16="http://schemas.microsoft.com/office/drawing/2014/main" id="{EBBCC1CB-1B6A-4977-84A4-2B37196A223B}"/>
              </a:ext>
            </a:extLst>
          </p:cNvPr>
          <p:cNvSpPr>
            <a:spLocks noGrp="1"/>
          </p:cNvSpPr>
          <p:nvPr>
            <p:ph type="body" idx="1"/>
          </p:nvPr>
        </p:nvSpPr>
        <p:spPr>
          <a:xfrm>
            <a:off x="880216" y="1751888"/>
            <a:ext cx="10473583" cy="4296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7" name="Označba mesta številke diapozitiva 5">
            <a:extLst>
              <a:ext uri="{FF2B5EF4-FFF2-40B4-BE49-F238E27FC236}">
                <a16:creationId xmlns:a16="http://schemas.microsoft.com/office/drawing/2014/main" id="{537E838B-6C6E-F9BD-3A5F-34ACB457E883}"/>
              </a:ext>
            </a:extLst>
          </p:cNvPr>
          <p:cNvSpPr>
            <a:spLocks noGrp="1"/>
          </p:cNvSpPr>
          <p:nvPr>
            <p:ph type="sldNum" sz="quarter" idx="4"/>
          </p:nvPr>
        </p:nvSpPr>
        <p:spPr>
          <a:xfrm>
            <a:off x="865359" y="6233310"/>
            <a:ext cx="379478" cy="365125"/>
          </a:xfrm>
          <a:prstGeom prst="rect">
            <a:avLst/>
          </a:prstGeom>
        </p:spPr>
        <p:txBody>
          <a:bodyPr vert="horz" lIns="91440" tIns="45720" rIns="91440" bIns="45720" rtlCol="0" anchor="ctr"/>
          <a:lstStyle>
            <a:lvl1pPr algn="l">
              <a:defRPr sz="900">
                <a:solidFill>
                  <a:schemeClr val="bg1">
                    <a:lumMod val="65000"/>
                  </a:schemeClr>
                </a:solidFill>
              </a:defRPr>
            </a:lvl1pPr>
          </a:lstStyle>
          <a:p>
            <a:fld id="{061D4518-DBE8-46BB-971E-9C55B65CD50A}" type="slidenum">
              <a:rPr lang="en-GB" noProof="0" smtClean="0"/>
              <a:pPr/>
              <a:t>‹#›</a:t>
            </a:fld>
            <a:endParaRPr lang="en-GB" noProof="0"/>
          </a:p>
        </p:txBody>
      </p:sp>
      <p:pic>
        <p:nvPicPr>
          <p:cNvPr id="8" name="Slika 6">
            <a:extLst>
              <a:ext uri="{FF2B5EF4-FFF2-40B4-BE49-F238E27FC236}">
                <a16:creationId xmlns:a16="http://schemas.microsoft.com/office/drawing/2014/main" id="{C4E02390-012B-1F85-38A3-FE6A57712823}"/>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697800" y="6233310"/>
            <a:ext cx="1656000" cy="439594"/>
          </a:xfrm>
          <a:prstGeom prst="rect">
            <a:avLst/>
          </a:prstGeom>
        </p:spPr>
      </p:pic>
    </p:spTree>
    <p:extLst>
      <p:ext uri="{BB962C8B-B14F-4D97-AF65-F5344CB8AC3E}">
        <p14:creationId xmlns:p14="http://schemas.microsoft.com/office/powerpoint/2010/main" val="25361179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hf hdr="0" ftr="0" dt="0"/>
  <p:txStyles>
    <p:titleStyle>
      <a:lvl1pPr algn="l" defTabSz="914400" rtl="0" eaLnBrk="1" latinLnBrk="0" hangingPunct="1">
        <a:lnSpc>
          <a:spcPct val="120000"/>
        </a:lnSpc>
        <a:spcBef>
          <a:spcPct val="0"/>
        </a:spcBef>
        <a:buNone/>
        <a:defRPr sz="2400" b="1" kern="1200">
          <a:solidFill>
            <a:srgbClr val="001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4"/>
          <p:cNvPicPr/>
          <p:nvPr/>
        </p:nvPicPr>
        <p:blipFill>
          <a:blip r:embed="rId14"/>
          <a:stretch/>
        </p:blipFill>
        <p:spPr>
          <a:xfrm>
            <a:off x="0" y="360"/>
            <a:ext cx="12191400" cy="6856200"/>
          </a:xfrm>
          <a:prstGeom prst="rect">
            <a:avLst/>
          </a:prstGeom>
          <a:ln w="0">
            <a:noFill/>
          </a:ln>
        </p:spPr>
      </p:pic>
      <p:pic>
        <p:nvPicPr>
          <p:cNvPr id="10" name="Slika 6"/>
          <p:cNvPicPr/>
          <p:nvPr/>
        </p:nvPicPr>
        <p:blipFill>
          <a:blip r:embed="rId15"/>
          <a:stretch/>
        </p:blipFill>
        <p:spPr>
          <a:xfrm>
            <a:off x="9697680" y="6233400"/>
            <a:ext cx="1655280" cy="438840"/>
          </a:xfrm>
          <a:prstGeom prst="rect">
            <a:avLst/>
          </a:prstGeom>
          <a:ln w="0">
            <a:noFill/>
          </a:ln>
        </p:spPr>
      </p:pic>
      <p:pic>
        <p:nvPicPr>
          <p:cNvPr id="2" name="Picture 9"/>
          <p:cNvPicPr/>
          <p:nvPr/>
        </p:nvPicPr>
        <p:blipFill>
          <a:blip r:embed="rId16"/>
          <a:stretch/>
        </p:blipFill>
        <p:spPr>
          <a:xfrm>
            <a:off x="0" y="360"/>
            <a:ext cx="12191400" cy="6856200"/>
          </a:xfrm>
          <a:prstGeom prst="rect">
            <a:avLst/>
          </a:prstGeom>
          <a:ln w="0">
            <a:noFill/>
          </a:ln>
        </p:spPr>
      </p:pic>
      <p:pic>
        <p:nvPicPr>
          <p:cNvPr id="3" name="Slika 8"/>
          <p:cNvPicPr/>
          <p:nvPr/>
        </p:nvPicPr>
        <p:blipFill>
          <a:blip r:embed="rId17"/>
          <a:stretch/>
        </p:blipFill>
        <p:spPr>
          <a:xfrm>
            <a:off x="8720280" y="5330160"/>
            <a:ext cx="1715400" cy="359280"/>
          </a:xfrm>
          <a:prstGeom prst="rect">
            <a:avLst/>
          </a:prstGeom>
          <a:ln w="0">
            <a:noFill/>
          </a:ln>
        </p:spPr>
      </p:pic>
      <p:pic>
        <p:nvPicPr>
          <p:cNvPr id="4" name="Slika 10"/>
          <p:cNvPicPr/>
          <p:nvPr/>
        </p:nvPicPr>
        <p:blipFill>
          <a:blip r:embed="rId18"/>
          <a:stretch/>
        </p:blipFill>
        <p:spPr>
          <a:xfrm>
            <a:off x="10458360" y="5330160"/>
            <a:ext cx="714600" cy="392040"/>
          </a:xfrm>
          <a:prstGeom prst="rect">
            <a:avLst/>
          </a:prstGeom>
          <a:ln w="0">
            <a:noFill/>
          </a:ln>
        </p:spPr>
      </p:pic>
      <p:sp>
        <p:nvSpPr>
          <p:cNvPr id="5" name="TextBox 10"/>
          <p:cNvSpPr/>
          <p:nvPr/>
        </p:nvSpPr>
        <p:spPr>
          <a:xfrm>
            <a:off x="898560" y="5851080"/>
            <a:ext cx="1812960" cy="234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950" b="1" strike="noStrike" spc="-1">
                <a:solidFill>
                  <a:srgbClr val="7FB539"/>
                </a:solidFill>
                <a:latin typeface="Arial"/>
              </a:rPr>
              <a:t>www.geologicalservice.eu</a:t>
            </a:r>
            <a:endParaRPr lang="en-US" sz="950" b="0" strike="noStrike" spc="-1">
              <a:solidFill>
                <a:srgbClr val="000000"/>
              </a:solidFill>
              <a:latin typeface="Calibri"/>
            </a:endParaRPr>
          </a:p>
        </p:txBody>
      </p:sp>
      <p:cxnSp>
        <p:nvCxnSpPr>
          <p:cNvPr id="6" name="Straight Connector 18"/>
          <p:cNvCxnSpPr/>
          <p:nvPr/>
        </p:nvCxnSpPr>
        <p:spPr>
          <a:xfrm>
            <a:off x="2749680" y="5981760"/>
            <a:ext cx="8424720" cy="720"/>
          </a:xfrm>
          <a:prstGeom prst="straightConnector1">
            <a:avLst/>
          </a:prstGeom>
          <a:ln w="0">
            <a:solidFill>
              <a:srgbClr val="7FB539"/>
            </a:solidFill>
          </a:ln>
        </p:spPr>
      </p:cxnSp>
      <p:sp>
        <p:nvSpPr>
          <p:cNvPr id="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Calibri"/>
              </a:rPr>
              <a:t>Click to edit the title text format</a:t>
            </a:r>
          </a:p>
        </p:txBody>
      </p:sp>
      <p:sp>
        <p:nvSpPr>
          <p:cNvPr id="8"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p>
        </p:txBody>
      </p:sp>
    </p:spTree>
    <p:extLst>
      <p:ext uri="{BB962C8B-B14F-4D97-AF65-F5344CB8AC3E}">
        <p14:creationId xmlns:p14="http://schemas.microsoft.com/office/powerpoint/2010/main" val="386352557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Picture 4"/>
          <p:cNvPicPr/>
          <p:nvPr/>
        </p:nvPicPr>
        <p:blipFill>
          <a:blip r:embed="rId3"/>
          <a:stretch/>
        </p:blipFill>
        <p:spPr>
          <a:xfrm>
            <a:off x="0" y="360"/>
            <a:ext cx="12190680" cy="6855480"/>
          </a:xfrm>
          <a:prstGeom prst="rect">
            <a:avLst/>
          </a:prstGeom>
          <a:noFill/>
          <a:ln w="0">
            <a:noFill/>
          </a:ln>
        </p:spPr>
      </p:pic>
      <p:pic>
        <p:nvPicPr>
          <p:cNvPr id="15" name="Slika 6"/>
          <p:cNvPicPr/>
          <p:nvPr/>
        </p:nvPicPr>
        <p:blipFill>
          <a:blip r:embed="rId4"/>
          <a:stretch/>
        </p:blipFill>
        <p:spPr>
          <a:xfrm>
            <a:off x="9697680" y="6233400"/>
            <a:ext cx="1654560" cy="438120"/>
          </a:xfrm>
          <a:prstGeom prst="rect">
            <a:avLst/>
          </a:prstGeom>
          <a:noFill/>
          <a:ln w="0">
            <a:noFill/>
          </a:ln>
        </p:spPr>
      </p:pic>
      <p:pic>
        <p:nvPicPr>
          <p:cNvPr id="16" name="Picture 3"/>
          <p:cNvPicPr/>
          <p:nvPr/>
        </p:nvPicPr>
        <p:blipFill>
          <a:blip r:embed="rId5"/>
          <a:stretch/>
        </p:blipFill>
        <p:spPr>
          <a:xfrm>
            <a:off x="0" y="360"/>
            <a:ext cx="12190680" cy="6855480"/>
          </a:xfrm>
          <a:prstGeom prst="rect">
            <a:avLst/>
          </a:prstGeom>
          <a:noFill/>
          <a:ln w="0">
            <a:noFill/>
          </a:ln>
        </p:spPr>
      </p:pic>
      <p:sp>
        <p:nvSpPr>
          <p:cNvPr id="17" name="TextBox 10"/>
          <p:cNvSpPr/>
          <p:nvPr/>
        </p:nvSpPr>
        <p:spPr>
          <a:xfrm>
            <a:off x="898560" y="5851080"/>
            <a:ext cx="1812240" cy="234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GB" sz="950" b="1" strike="noStrike" spc="-1">
                <a:solidFill>
                  <a:srgbClr val="7FB539"/>
                </a:solidFill>
                <a:latin typeface="Arial"/>
              </a:rPr>
              <a:t>www.geologicalservice.eu</a:t>
            </a:r>
            <a:endParaRPr lang="en-US" sz="950" b="0" strike="noStrike" spc="-1">
              <a:solidFill>
                <a:srgbClr val="000000"/>
              </a:solidFill>
              <a:latin typeface="Calibri"/>
            </a:endParaRPr>
          </a:p>
        </p:txBody>
      </p:sp>
      <p:cxnSp>
        <p:nvCxnSpPr>
          <p:cNvPr id="18" name="Straight Connector 18"/>
          <p:cNvCxnSpPr/>
          <p:nvPr/>
        </p:nvCxnSpPr>
        <p:spPr>
          <a:xfrm>
            <a:off x="2749680" y="5981760"/>
            <a:ext cx="8425440" cy="1440"/>
          </a:xfrm>
          <a:prstGeom prst="straightConnector1">
            <a:avLst/>
          </a:prstGeom>
          <a:ln w="0">
            <a:solidFill>
              <a:srgbClr val="7FB539"/>
            </a:solidFill>
          </a:ln>
        </p:spPr>
      </p:cxnSp>
      <p:pic>
        <p:nvPicPr>
          <p:cNvPr id="19" name="Picture 20"/>
          <p:cNvPicPr/>
          <p:nvPr/>
        </p:nvPicPr>
        <p:blipFill>
          <a:blip r:embed="rId6"/>
          <a:stretch/>
        </p:blipFill>
        <p:spPr>
          <a:xfrm>
            <a:off x="2866680" y="4778640"/>
            <a:ext cx="178560" cy="178560"/>
          </a:xfrm>
          <a:prstGeom prst="rect">
            <a:avLst/>
          </a:prstGeom>
          <a:noFill/>
          <a:ln w="0">
            <a:noFill/>
          </a:ln>
        </p:spPr>
      </p:pic>
      <p:pic>
        <p:nvPicPr>
          <p:cNvPr id="20" name="Picture 22"/>
          <p:cNvPicPr/>
          <p:nvPr/>
        </p:nvPicPr>
        <p:blipFill>
          <a:blip r:embed="rId7"/>
          <a:stretch/>
        </p:blipFill>
        <p:spPr>
          <a:xfrm>
            <a:off x="2866680" y="5342400"/>
            <a:ext cx="178560" cy="178560"/>
          </a:xfrm>
          <a:prstGeom prst="rect">
            <a:avLst/>
          </a:prstGeom>
          <a:noFill/>
          <a:ln w="0">
            <a:noFill/>
          </a:ln>
        </p:spPr>
      </p:pic>
      <p:pic>
        <p:nvPicPr>
          <p:cNvPr id="21" name="Picture 24"/>
          <p:cNvPicPr/>
          <p:nvPr/>
        </p:nvPicPr>
        <p:blipFill>
          <a:blip r:embed="rId8"/>
          <a:stretch/>
        </p:blipFill>
        <p:spPr>
          <a:xfrm>
            <a:off x="2866680" y="5072760"/>
            <a:ext cx="178560" cy="178560"/>
          </a:xfrm>
          <a:prstGeom prst="rect">
            <a:avLst/>
          </a:prstGeom>
          <a:noFill/>
          <a:ln w="0">
            <a:noFill/>
          </a:ln>
        </p:spPr>
      </p:pic>
      <p:pic>
        <p:nvPicPr>
          <p:cNvPr id="22" name="Slika 8"/>
          <p:cNvPicPr/>
          <p:nvPr/>
        </p:nvPicPr>
        <p:blipFill>
          <a:blip r:embed="rId9"/>
          <a:stretch/>
        </p:blipFill>
        <p:spPr>
          <a:xfrm>
            <a:off x="8720280" y="5330160"/>
            <a:ext cx="1714680" cy="358560"/>
          </a:xfrm>
          <a:prstGeom prst="rect">
            <a:avLst/>
          </a:prstGeom>
          <a:noFill/>
          <a:ln w="0">
            <a:noFill/>
          </a:ln>
        </p:spPr>
      </p:pic>
      <p:pic>
        <p:nvPicPr>
          <p:cNvPr id="23" name="Slika 10"/>
          <p:cNvPicPr/>
          <p:nvPr/>
        </p:nvPicPr>
        <p:blipFill>
          <a:blip r:embed="rId10"/>
          <a:stretch/>
        </p:blipFill>
        <p:spPr>
          <a:xfrm>
            <a:off x="10458360" y="5330160"/>
            <a:ext cx="713880" cy="391320"/>
          </a:xfrm>
          <a:prstGeom prst="rect">
            <a:avLst/>
          </a:prstGeom>
          <a:noFill/>
          <a:ln w="0">
            <a:noFill/>
          </a:ln>
        </p:spPr>
      </p:pic>
      <p:sp>
        <p:nvSpPr>
          <p:cNvPr id="2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nl-NL" sz="1800" b="0" strike="noStrike" spc="-1">
                <a:solidFill>
                  <a:schemeClr val="dk1"/>
                </a:solidFill>
                <a:latin typeface="Arial"/>
              </a:rPr>
              <a:t>Click to edit the title text format</a:t>
            </a:r>
          </a:p>
        </p:txBody>
      </p:sp>
      <p:sp>
        <p:nvSpPr>
          <p:cNvPr id="2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nl-NL" sz="2800" b="0" strike="noStrike" spc="-1">
                <a:solidFill>
                  <a:schemeClr val="dk1"/>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nl-NL" sz="2000" b="0" strike="noStrike" spc="-1">
                <a:solidFill>
                  <a:schemeClr val="dk1"/>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nl-NL" sz="1800" b="0" strike="noStrike" spc="-1">
                <a:solidFill>
                  <a:schemeClr val="dk1"/>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nl-NL" sz="1800" b="0" strike="noStrike" spc="-1">
                <a:solidFill>
                  <a:schemeClr val="dk1"/>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nl-NL" sz="2000" b="0" strike="noStrike" spc="-1">
                <a:solidFill>
                  <a:schemeClr val="dk1"/>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nl-NL" sz="2000" b="0" strike="noStrike" spc="-1">
                <a:solidFill>
                  <a:schemeClr val="dk1"/>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nl-NL" sz="2000" b="0" strike="noStrike" spc="-1">
                <a:solidFill>
                  <a:schemeClr val="dk1"/>
                </a:solidFill>
                <a:latin typeface="Arial"/>
              </a:rPr>
              <a:t>Seventh Outline Level</a:t>
            </a:r>
          </a:p>
        </p:txBody>
      </p:sp>
    </p:spTree>
    <p:extLst>
      <p:ext uri="{BB962C8B-B14F-4D97-AF65-F5344CB8AC3E}">
        <p14:creationId xmlns:p14="http://schemas.microsoft.com/office/powerpoint/2010/main" val="1230037156"/>
      </p:ext>
    </p:extLst>
  </p:cSld>
  <p:clrMap bg1="lt1" tx1="dk1" bg2="lt2" tx2="dk2" accent1="accent1" accent2="accent2" accent3="accent3" accent4="accent4" accent5="accent5" accent6="accent6" hlink="hlink" folHlink="folHlink"/>
  <p:sldLayoutIdLst>
    <p:sldLayoutId id="214748372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doi.org/10.1029/2024EF00452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ature.com/articles/s41893-026-01918-4.epdf?sharing_token=47vEfcHLShAcPkBvlft1ptRgN0jAjWel9jnR3ZoTv0MyruAeWr3eARMA1AxtipL1LkUbqoMwRAc-eCDLadZJZ1zLbgXBeHopNJTfW-h82GwpeumxlPm43IsN8smU-N7L3UoRCCNV7DRhq6D3EdmECXOdf7u_DLlAm4J-dyDdAlE%3D"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s://www.nature.com/natsustai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hyperlink" Target="https://eur05.safelinks.protection.outlook.com/?url=https%3A%2F%2Fwww.linkedin.com%2Fgroups%2F42491007%2F&amp;data=05%7C02%7Cakoutrouli%40eagme.gr%7C602d735b322a4540dafb08df0cfcf342%7C74566a7f3d734abdbebbece0c2e1ad4f%7C0%7C0%7C639243952693788123%7CUnknown%7CTWFpbGZsb3d8eyJFbXB0eU1hcGkiOnRydWUsIlYiOiIwLjAuMDAwMCIsIlAiOiJXaW4zMiIsIkFOIjoiTWFpbCIsIldUIjoyfQ%3D%3D%7C0%7C%7C%7C&amp;sdata=FMm4bnbEGKDq2%2BE4Q3m%2FDVJ%2FsZWGR4%2FZBRf5ZW940Yo%3D&amp;reserved=0" TargetMode="External"/><Relationship Id="rId4" Type="http://schemas.openxmlformats.org/officeDocument/2006/relationships/hyperlink" Target="https://www.linkedin.com/groups/42508002/"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E81D5-7F3A-E88F-538F-87335874379F}"/>
              </a:ext>
            </a:extLst>
          </p:cNvPr>
          <p:cNvSpPr>
            <a:spLocks noGrp="1"/>
          </p:cNvSpPr>
          <p:nvPr>
            <p:ph type="ctrTitle"/>
          </p:nvPr>
        </p:nvSpPr>
        <p:spPr>
          <a:xfrm>
            <a:off x="4831364" y="3163601"/>
            <a:ext cx="6638544" cy="860048"/>
          </a:xfrm>
        </p:spPr>
        <p:txBody>
          <a:bodyPr>
            <a:normAutofit/>
          </a:bodyPr>
          <a:lstStyle/>
          <a:p>
            <a:pPr marL="1619250" indent="-1619250"/>
            <a:r>
              <a:rPr lang="el-GR" dirty="0"/>
              <a:t>Μελέτη της παράκτιας τρωτότητας σε συνάρτηση με την Κλιματική αλλαγή</a:t>
            </a:r>
            <a:endParaRPr lang="en-GB" dirty="0"/>
          </a:p>
        </p:txBody>
      </p:sp>
      <p:sp>
        <p:nvSpPr>
          <p:cNvPr id="3" name="Subtitle 2">
            <a:extLst>
              <a:ext uri="{FF2B5EF4-FFF2-40B4-BE49-F238E27FC236}">
                <a16:creationId xmlns:a16="http://schemas.microsoft.com/office/drawing/2014/main" id="{CE43839C-F367-9969-287A-778042CF7543}"/>
              </a:ext>
            </a:extLst>
          </p:cNvPr>
          <p:cNvSpPr>
            <a:spLocks noGrp="1"/>
          </p:cNvSpPr>
          <p:nvPr>
            <p:ph type="subTitle" idx="1"/>
          </p:nvPr>
        </p:nvSpPr>
        <p:spPr>
          <a:xfrm>
            <a:off x="5127475" y="4796349"/>
            <a:ext cx="6046323" cy="644893"/>
          </a:xfrm>
        </p:spPr>
        <p:txBody>
          <a:bodyPr>
            <a:normAutofit/>
          </a:bodyPr>
          <a:lstStyle/>
          <a:p>
            <a:r>
              <a:rPr lang="el-GR" dirty="0"/>
              <a:t> «Τεχνική Συνάντηση Εργασίας για την Ενίσχυση της Προσαρμογής του τομέα των Παράκτιων Ζωνών στην Κλιματική Αλλαγή», 27 Μαΐου 2026</a:t>
            </a:r>
            <a:endParaRPr lang="en-GB" dirty="0"/>
          </a:p>
        </p:txBody>
      </p:sp>
      <p:sp>
        <p:nvSpPr>
          <p:cNvPr id="4" name="Text Placeholder 3">
            <a:extLst>
              <a:ext uri="{FF2B5EF4-FFF2-40B4-BE49-F238E27FC236}">
                <a16:creationId xmlns:a16="http://schemas.microsoft.com/office/drawing/2014/main" id="{5EC65387-06D7-AB1A-FC3F-97F8443261FA}"/>
              </a:ext>
            </a:extLst>
          </p:cNvPr>
          <p:cNvSpPr>
            <a:spLocks noGrp="1"/>
          </p:cNvSpPr>
          <p:nvPr>
            <p:ph type="body" sz="quarter" idx="10"/>
          </p:nvPr>
        </p:nvSpPr>
        <p:spPr>
          <a:xfrm>
            <a:off x="1160767" y="4415228"/>
            <a:ext cx="3188768" cy="1482517"/>
          </a:xfrm>
        </p:spPr>
        <p:txBody>
          <a:bodyPr>
            <a:normAutofit/>
          </a:bodyPr>
          <a:lstStyle/>
          <a:p>
            <a:endParaRPr lang="en-GB" sz="1400" dirty="0"/>
          </a:p>
          <a:p>
            <a:pPr>
              <a:defRPr/>
            </a:pPr>
            <a:r>
              <a:rPr lang="el-GR" sz="1200" dirty="0">
                <a:solidFill>
                  <a:sysClr val="window" lastClr="FFFFFF"/>
                </a:solidFill>
              </a:rPr>
              <a:t>Ελληνική Αρχή Γεωλογικών &amp;</a:t>
            </a:r>
          </a:p>
          <a:p>
            <a:pPr>
              <a:defRPr/>
            </a:pPr>
            <a:r>
              <a:rPr lang="el-GR" sz="1200" dirty="0">
                <a:solidFill>
                  <a:sysClr val="window" lastClr="FFFFFF"/>
                </a:solidFill>
              </a:rPr>
              <a:t>Μεταλλευτικών Ερευνών</a:t>
            </a:r>
          </a:p>
          <a:p>
            <a:pPr>
              <a:defRPr/>
            </a:pPr>
            <a:r>
              <a:rPr lang="el-GR" sz="1200" dirty="0">
                <a:solidFill>
                  <a:sysClr val="window" lastClr="FFFFFF"/>
                </a:solidFill>
              </a:rPr>
              <a:t>(Ε.Α.Γ.Μ.Ε.)</a:t>
            </a:r>
            <a:endParaRPr lang="en-GB" sz="1200" dirty="0">
              <a:solidFill>
                <a:sysClr val="window" lastClr="FFFFFF"/>
              </a:solidFill>
            </a:endParaRPr>
          </a:p>
        </p:txBody>
      </p:sp>
      <p:pic>
        <p:nvPicPr>
          <p:cNvPr id="9" name="Εικόνα 8">
            <a:extLst>
              <a:ext uri="{FF2B5EF4-FFF2-40B4-BE49-F238E27FC236}">
                <a16:creationId xmlns:a16="http://schemas.microsoft.com/office/drawing/2014/main" id="{F76F804B-EC3E-9DEA-488A-E665852AA8FB}"/>
              </a:ext>
            </a:extLst>
          </p:cNvPr>
          <p:cNvPicPr>
            <a:picLocks noChangeAspect="1"/>
          </p:cNvPicPr>
          <p:nvPr/>
        </p:nvPicPr>
        <p:blipFill>
          <a:blip r:embed="rId3"/>
          <a:stretch>
            <a:fillRect/>
          </a:stretch>
        </p:blipFill>
        <p:spPr>
          <a:xfrm>
            <a:off x="-2134" y="-5172"/>
            <a:ext cx="3104149" cy="1025224"/>
          </a:xfrm>
          <a:prstGeom prst="rect">
            <a:avLst/>
          </a:prstGeom>
        </p:spPr>
      </p:pic>
      <p:pic>
        <p:nvPicPr>
          <p:cNvPr id="8" name="Εικόνα 7">
            <a:extLst>
              <a:ext uri="{FF2B5EF4-FFF2-40B4-BE49-F238E27FC236}">
                <a16:creationId xmlns:a16="http://schemas.microsoft.com/office/drawing/2014/main" id="{D01544DB-9D05-2F01-D3AD-C1E38AF2F346}"/>
              </a:ext>
            </a:extLst>
          </p:cNvPr>
          <p:cNvPicPr>
            <a:picLocks noChangeAspect="1"/>
          </p:cNvPicPr>
          <p:nvPr/>
        </p:nvPicPr>
        <p:blipFill>
          <a:blip r:embed="rId4"/>
          <a:srcRect t="14912"/>
          <a:stretch>
            <a:fillRect/>
          </a:stretch>
        </p:blipFill>
        <p:spPr>
          <a:xfrm>
            <a:off x="6760363" y="5295899"/>
            <a:ext cx="1670105" cy="450261"/>
          </a:xfrm>
          <a:prstGeom prst="rect">
            <a:avLst/>
          </a:prstGeom>
        </p:spPr>
      </p:pic>
      <p:sp>
        <p:nvSpPr>
          <p:cNvPr id="11" name="Text Placeholder 3">
            <a:extLst>
              <a:ext uri="{FF2B5EF4-FFF2-40B4-BE49-F238E27FC236}">
                <a16:creationId xmlns:a16="http://schemas.microsoft.com/office/drawing/2014/main" id="{947FFA03-7618-B5B5-260C-D1FEC9289A84}"/>
              </a:ext>
            </a:extLst>
          </p:cNvPr>
          <p:cNvSpPr txBox="1">
            <a:spLocks/>
          </p:cNvSpPr>
          <p:nvPr/>
        </p:nvSpPr>
        <p:spPr>
          <a:xfrm>
            <a:off x="1160767" y="4006749"/>
            <a:ext cx="2791799" cy="71340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300" b="1"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500"/>
              </a:spcBef>
              <a:buFont typeface="Arial" panose="020B0604020202020204" pitchFamily="34" charset="0"/>
              <a:buChar char="•"/>
              <a:defRPr sz="1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r>
              <a:rPr lang="el-GR" sz="1200" b="0" dirty="0"/>
              <a:t>Άννα</a:t>
            </a:r>
            <a:r>
              <a:rPr lang="el-GR" b="0" dirty="0"/>
              <a:t> </a:t>
            </a:r>
            <a:r>
              <a:rPr lang="el-GR" sz="1200" b="0" dirty="0" err="1"/>
              <a:t>Κουτρούλλη</a:t>
            </a:r>
            <a:endParaRPr lang="en-GB" sz="1200" b="0" dirty="0"/>
          </a:p>
        </p:txBody>
      </p:sp>
      <p:pic>
        <p:nvPicPr>
          <p:cNvPr id="14" name="Εικόνα 13">
            <a:extLst>
              <a:ext uri="{FF2B5EF4-FFF2-40B4-BE49-F238E27FC236}">
                <a16:creationId xmlns:a16="http://schemas.microsoft.com/office/drawing/2014/main" id="{943D26C7-B19E-5710-6461-06097E2DFF4A}"/>
              </a:ext>
            </a:extLst>
          </p:cNvPr>
          <p:cNvPicPr>
            <a:picLocks noChangeAspect="1"/>
          </p:cNvPicPr>
          <p:nvPr/>
        </p:nvPicPr>
        <p:blipFill>
          <a:blip r:embed="rId5"/>
          <a:stretch>
            <a:fillRect/>
          </a:stretch>
        </p:blipFill>
        <p:spPr>
          <a:xfrm>
            <a:off x="82995" y="4832339"/>
            <a:ext cx="1039268" cy="1025224"/>
          </a:xfrm>
          <a:prstGeom prst="rect">
            <a:avLst/>
          </a:prstGeom>
        </p:spPr>
      </p:pic>
      <p:sp>
        <p:nvSpPr>
          <p:cNvPr id="5" name="Title 1">
            <a:extLst>
              <a:ext uri="{FF2B5EF4-FFF2-40B4-BE49-F238E27FC236}">
                <a16:creationId xmlns:a16="http://schemas.microsoft.com/office/drawing/2014/main" id="{55031A4E-1876-BC34-0D8C-43C1AF8E1B3C}"/>
              </a:ext>
            </a:extLst>
          </p:cNvPr>
          <p:cNvSpPr txBox="1">
            <a:spLocks/>
          </p:cNvSpPr>
          <p:nvPr/>
        </p:nvSpPr>
        <p:spPr>
          <a:xfrm>
            <a:off x="4714494" y="4023649"/>
            <a:ext cx="6638544" cy="713400"/>
          </a:xfrm>
          <a:prstGeom prst="rect">
            <a:avLst/>
          </a:prstGeom>
        </p:spPr>
        <p:txBody>
          <a:bodyPr vert="horz" lIns="91440" tIns="45720" rIns="91440" bIns="45720" rtlCol="0" anchor="t">
            <a:normAutofit fontScale="97500"/>
          </a:bodyPr>
          <a:lstStyle>
            <a:lvl1pPr algn="l" defTabSz="914400" rtl="0" eaLnBrk="1" latinLnBrk="0" hangingPunct="1">
              <a:lnSpc>
                <a:spcPct val="120000"/>
              </a:lnSpc>
              <a:spcBef>
                <a:spcPct val="0"/>
              </a:spcBef>
              <a:buNone/>
              <a:defRPr sz="2000" b="1" kern="1200">
                <a:solidFill>
                  <a:srgbClr val="001489"/>
                </a:solidFill>
                <a:latin typeface="Arial" panose="020B0604020202020204" pitchFamily="34" charset="0"/>
                <a:ea typeface="+mj-ea"/>
                <a:cs typeface="Arial" panose="020B0604020202020204" pitchFamily="34" charset="0"/>
              </a:defRPr>
            </a:lvl1pPr>
          </a:lstStyle>
          <a:p>
            <a:pPr algn="ctr"/>
            <a:r>
              <a:rPr lang="el-GR" sz="1600" i="1" dirty="0"/>
              <a:t>Συμβολή της ΕΑΓΜΕ στο έργο </a:t>
            </a:r>
            <a:r>
              <a:rPr lang="es-ES" sz="1600" i="1" dirty="0"/>
              <a:t>GSEU</a:t>
            </a:r>
            <a:r>
              <a:rPr lang="el-GR" sz="1600" i="1" dirty="0"/>
              <a:t>-</a:t>
            </a:r>
            <a:r>
              <a:rPr lang="en-US" sz="1600" i="1" dirty="0"/>
              <a:t>WP5</a:t>
            </a:r>
            <a:endParaRPr lang="el-GR" sz="1600" i="1" dirty="0"/>
          </a:p>
          <a:p>
            <a:pPr algn="ctr"/>
            <a:r>
              <a:rPr lang="el-GR" sz="1600" i="1" dirty="0"/>
              <a:t>Παρούσα κατάσταση &amp; Μελλοντικές ενέργειες </a:t>
            </a:r>
            <a:r>
              <a:rPr lang="en-US" sz="1600" i="1" dirty="0"/>
              <a:t> </a:t>
            </a:r>
            <a:endParaRPr lang="en-GB" sz="1600" i="1" dirty="0"/>
          </a:p>
        </p:txBody>
      </p:sp>
    </p:spTree>
    <p:extLst>
      <p:ext uri="{BB962C8B-B14F-4D97-AF65-F5344CB8AC3E}">
        <p14:creationId xmlns:p14="http://schemas.microsoft.com/office/powerpoint/2010/main" val="32273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27E44288-7A36-23C1-6525-2A40362C61C9}"/>
              </a:ext>
            </a:extLst>
          </p:cNvPr>
          <p:cNvSpPr>
            <a:spLocks noGrp="1"/>
          </p:cNvSpPr>
          <p:nvPr>
            <p:ph type="sldNum" sz="quarter" idx="4"/>
          </p:nvPr>
        </p:nvSpPr>
        <p:spPr/>
        <p:txBody>
          <a:bodyPr/>
          <a:lstStyle/>
          <a:p>
            <a:fld id="{061D4518-DBE8-46BB-971E-9C55B65CD50A}" type="slidenum">
              <a:rPr lang="en-GB" noProof="0" smtClean="0"/>
              <a:pPr/>
              <a:t>2</a:t>
            </a:fld>
            <a:endParaRPr lang="en-GB" noProof="0"/>
          </a:p>
        </p:txBody>
      </p:sp>
      <p:pic>
        <p:nvPicPr>
          <p:cNvPr id="15" name="Εικόνα 14">
            <a:extLst>
              <a:ext uri="{FF2B5EF4-FFF2-40B4-BE49-F238E27FC236}">
                <a16:creationId xmlns:a16="http://schemas.microsoft.com/office/drawing/2014/main" id="{EB72C155-8F91-F4F4-A8B1-D8831399495E}"/>
              </a:ext>
            </a:extLst>
          </p:cNvPr>
          <p:cNvPicPr>
            <a:picLocks noChangeAspect="1"/>
          </p:cNvPicPr>
          <p:nvPr/>
        </p:nvPicPr>
        <p:blipFill>
          <a:blip r:embed="rId3"/>
          <a:stretch>
            <a:fillRect/>
          </a:stretch>
        </p:blipFill>
        <p:spPr>
          <a:xfrm>
            <a:off x="1522693" y="2721043"/>
            <a:ext cx="8209547" cy="3718413"/>
          </a:xfrm>
          <a:prstGeom prst="rect">
            <a:avLst/>
          </a:prstGeom>
        </p:spPr>
      </p:pic>
      <p:sp>
        <p:nvSpPr>
          <p:cNvPr id="16" name="TextBox 15">
            <a:extLst>
              <a:ext uri="{FF2B5EF4-FFF2-40B4-BE49-F238E27FC236}">
                <a16:creationId xmlns:a16="http://schemas.microsoft.com/office/drawing/2014/main" id="{2B09AF5D-AB73-5CE6-13A2-3C4D1754A731}"/>
              </a:ext>
            </a:extLst>
          </p:cNvPr>
          <p:cNvSpPr txBox="1"/>
          <p:nvPr/>
        </p:nvSpPr>
        <p:spPr>
          <a:xfrm>
            <a:off x="682151" y="1806618"/>
            <a:ext cx="5420779" cy="338554"/>
          </a:xfrm>
          <a:prstGeom prst="rect">
            <a:avLst/>
          </a:prstGeom>
          <a:noFill/>
        </p:spPr>
        <p:txBody>
          <a:bodyPr wrap="none" rtlCol="0">
            <a:spAutoFit/>
          </a:bodyPr>
          <a:lstStyle/>
          <a:p>
            <a:pPr marL="285750" indent="-285750">
              <a:buFont typeface="Arial" panose="020B0604020202020204" pitchFamily="34" charset="0"/>
              <a:buChar char="•"/>
            </a:pPr>
            <a:r>
              <a:rPr lang="el-GR" sz="1600" dirty="0">
                <a:solidFill>
                  <a:prstClr val="black"/>
                </a:solidFill>
                <a:latin typeface="Arial" panose="020B0604020202020204" pitchFamily="34" charset="0"/>
                <a:ea typeface="Verdana" panose="020B0604030504040204" pitchFamily="34" charset="0"/>
              </a:rPr>
              <a:t>Συμμετέχουν: 49 Γεωλογικές Υπηρεσίες από 36 χώρες</a:t>
            </a:r>
            <a:endParaRPr lang="en-US" sz="1600" dirty="0">
              <a:solidFill>
                <a:prstClr val="black"/>
              </a:solidFill>
              <a:latin typeface="Arial" panose="020B060402020202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888D6ED7-F498-DAE8-76F0-C6510ED8174C}"/>
              </a:ext>
            </a:extLst>
          </p:cNvPr>
          <p:cNvSpPr txBox="1"/>
          <p:nvPr/>
        </p:nvSpPr>
        <p:spPr>
          <a:xfrm>
            <a:off x="682151" y="1221843"/>
            <a:ext cx="10601898" cy="584775"/>
          </a:xfrm>
          <a:prstGeom prst="rect">
            <a:avLst/>
          </a:prstGeom>
          <a:noFill/>
        </p:spPr>
        <p:txBody>
          <a:bodyPr wrap="square" rtlCol="0">
            <a:spAutoFit/>
          </a:bodyPr>
          <a:lstStyle/>
          <a:p>
            <a:pPr marL="285750" indent="-285750">
              <a:buFont typeface="Arial" panose="020B0604020202020204" pitchFamily="34" charset="0"/>
              <a:buChar char="•"/>
            </a:pPr>
            <a:r>
              <a:rPr lang="el-GR" sz="1600" dirty="0">
                <a:solidFill>
                  <a:prstClr val="black"/>
                </a:solidFill>
                <a:latin typeface="Arial" panose="020B0604020202020204" pitchFamily="34" charset="0"/>
                <a:ea typeface="Verdana" panose="020B0604030504040204" pitchFamily="34" charset="0"/>
              </a:rPr>
              <a:t>Στόχος: Συντονισμός των Γεωλογικών Υπηρεσιών της Ευρώπης για την εναρμόνιση των μεθόδων συλλογής και επεξεργασίας δεδομένων και παρακολούθησης </a:t>
            </a:r>
            <a:r>
              <a:rPr lang="en-US" sz="1600" dirty="0">
                <a:solidFill>
                  <a:prstClr val="black"/>
                </a:solidFill>
                <a:latin typeface="Arial" panose="020B0604020202020204" pitchFamily="34" charset="0"/>
                <a:ea typeface="Verdana" panose="020B0604030504040204" pitchFamily="34" charset="0"/>
              </a:rPr>
              <a:t>(monitoring) </a:t>
            </a:r>
            <a:r>
              <a:rPr lang="el-GR" sz="1600" dirty="0">
                <a:solidFill>
                  <a:prstClr val="black"/>
                </a:solidFill>
                <a:latin typeface="Arial" panose="020B0604020202020204" pitchFamily="34" charset="0"/>
                <a:ea typeface="Verdana" panose="020B0604030504040204" pitchFamily="34" charset="0"/>
              </a:rPr>
              <a:t>των γεωλογικών φαινομένων και παραμέτρων </a:t>
            </a:r>
          </a:p>
        </p:txBody>
      </p:sp>
      <p:sp>
        <p:nvSpPr>
          <p:cNvPr id="18" name="TextBox 17">
            <a:extLst>
              <a:ext uri="{FF2B5EF4-FFF2-40B4-BE49-F238E27FC236}">
                <a16:creationId xmlns:a16="http://schemas.microsoft.com/office/drawing/2014/main" id="{65F15517-E043-FBC3-8574-B5FEC21086D9}"/>
              </a:ext>
            </a:extLst>
          </p:cNvPr>
          <p:cNvSpPr txBox="1"/>
          <p:nvPr/>
        </p:nvSpPr>
        <p:spPr>
          <a:xfrm>
            <a:off x="3146468" y="228324"/>
            <a:ext cx="7154074" cy="400110"/>
          </a:xfrm>
          <a:prstGeom prst="rect">
            <a:avLst/>
          </a:prstGeom>
          <a:noFill/>
        </p:spPr>
        <p:txBody>
          <a:bodyPr wrap="none" rtlCol="0">
            <a:spAutoFit/>
          </a:bodyPr>
          <a:lstStyle/>
          <a:p>
            <a:r>
              <a:rPr lang="el-GR" sz="2000" b="1" dirty="0">
                <a:solidFill>
                  <a:srgbClr val="001489"/>
                </a:solidFill>
                <a:latin typeface="Arial" panose="020B0604020202020204" pitchFamily="34" charset="0"/>
                <a:ea typeface="+mj-ea"/>
                <a:cs typeface="Arial" panose="020B0604020202020204" pitchFamily="34" charset="0"/>
              </a:rPr>
              <a:t>Έργο </a:t>
            </a:r>
            <a:r>
              <a:rPr lang="en-US" sz="2000" b="1" dirty="0">
                <a:solidFill>
                  <a:srgbClr val="001489"/>
                </a:solidFill>
                <a:latin typeface="Arial" panose="020B0604020202020204" pitchFamily="34" charset="0"/>
                <a:ea typeface="+mj-ea"/>
                <a:cs typeface="Arial" panose="020B0604020202020204" pitchFamily="34" charset="0"/>
              </a:rPr>
              <a:t>GSEU</a:t>
            </a:r>
            <a:r>
              <a:rPr lang="el-GR" sz="2000" b="1" dirty="0">
                <a:solidFill>
                  <a:srgbClr val="001489"/>
                </a:solidFill>
                <a:latin typeface="Arial" panose="020B0604020202020204" pitchFamily="34" charset="0"/>
                <a:ea typeface="+mj-ea"/>
                <a:cs typeface="Arial" panose="020B0604020202020204" pitchFamily="34" charset="0"/>
              </a:rPr>
              <a:t>:</a:t>
            </a:r>
            <a:r>
              <a:rPr lang="en-US" sz="2000" b="1" dirty="0">
                <a:solidFill>
                  <a:srgbClr val="001489"/>
                </a:solidFill>
                <a:latin typeface="Arial" panose="020B0604020202020204" pitchFamily="34" charset="0"/>
                <a:ea typeface="+mj-ea"/>
                <a:cs typeface="Arial" panose="020B0604020202020204" pitchFamily="34" charset="0"/>
              </a:rPr>
              <a:t> </a:t>
            </a:r>
            <a:r>
              <a:rPr lang="el-GR" sz="2000" b="1" i="1" dirty="0">
                <a:solidFill>
                  <a:srgbClr val="001489"/>
                </a:solidFill>
                <a:latin typeface="Arial" panose="020B0604020202020204" pitchFamily="34" charset="0"/>
                <a:ea typeface="+mj-ea"/>
                <a:cs typeface="Arial" panose="020B0604020202020204" pitchFamily="34" charset="0"/>
              </a:rPr>
              <a:t>Μια Γεωλογική Υπηρεσία για την Ευρώπη</a:t>
            </a:r>
            <a:endParaRPr lang="en-US" sz="2000" b="1" i="1" dirty="0">
              <a:solidFill>
                <a:srgbClr val="001489"/>
              </a:solidFill>
              <a:latin typeface="Arial" panose="020B0604020202020204" pitchFamily="34" charset="0"/>
              <a:ea typeface="+mj-ea"/>
              <a:cs typeface="Arial" panose="020B0604020202020204" pitchFamily="34" charset="0"/>
            </a:endParaRPr>
          </a:p>
        </p:txBody>
      </p:sp>
      <p:sp>
        <p:nvSpPr>
          <p:cNvPr id="19" name="TextBox 18">
            <a:extLst>
              <a:ext uri="{FF2B5EF4-FFF2-40B4-BE49-F238E27FC236}">
                <a16:creationId xmlns:a16="http://schemas.microsoft.com/office/drawing/2014/main" id="{C49BE4CB-2081-2F8E-2E5D-2CF9D1DC8643}"/>
              </a:ext>
            </a:extLst>
          </p:cNvPr>
          <p:cNvSpPr txBox="1"/>
          <p:nvPr/>
        </p:nvSpPr>
        <p:spPr>
          <a:xfrm>
            <a:off x="682151" y="705135"/>
            <a:ext cx="10748201" cy="584775"/>
          </a:xfrm>
          <a:prstGeom prst="rect">
            <a:avLst/>
          </a:prstGeom>
          <a:noFill/>
        </p:spPr>
        <p:txBody>
          <a:bodyPr wrap="square" rtlCol="0">
            <a:spAutoFit/>
          </a:bodyPr>
          <a:lstStyle/>
          <a:p>
            <a:pPr marL="285750" indent="-285750">
              <a:buFont typeface="Arial" panose="020B0604020202020204" pitchFamily="34" charset="0"/>
              <a:buChar char="•"/>
            </a:pPr>
            <a:r>
              <a:rPr lang="el-GR" sz="1600" dirty="0">
                <a:solidFill>
                  <a:prstClr val="black"/>
                </a:solidFill>
                <a:latin typeface="Arial" panose="020B0604020202020204" pitchFamily="34" charset="0"/>
                <a:ea typeface="Verdana" panose="020B0604030504040204" pitchFamily="34" charset="0"/>
              </a:rPr>
              <a:t>Το έργο υλοποιείται με πρωτοβουλία του οργανισμού </a:t>
            </a:r>
            <a:r>
              <a:rPr lang="el-GR" sz="1600" dirty="0" err="1">
                <a:solidFill>
                  <a:prstClr val="black"/>
                </a:solidFill>
                <a:latin typeface="Arial" panose="020B0604020202020204" pitchFamily="34" charset="0"/>
                <a:ea typeface="Verdana" panose="020B0604030504040204" pitchFamily="34" charset="0"/>
              </a:rPr>
              <a:t>EuroGeoSurveys</a:t>
            </a:r>
            <a:r>
              <a:rPr lang="el-GR" sz="1600" dirty="0">
                <a:solidFill>
                  <a:prstClr val="black"/>
                </a:solidFill>
                <a:latin typeface="Arial" panose="020B0604020202020204" pitchFamily="34" charset="0"/>
                <a:ea typeface="Verdana" panose="020B0604030504040204" pitchFamily="34" charset="0"/>
              </a:rPr>
              <a:t> (EGS), που εκπροσωπεί τις Γεωλογικές Υπηρεσίες της Ευρώπης </a:t>
            </a:r>
            <a:endParaRPr lang="en-US" sz="1600" dirty="0">
              <a:solidFill>
                <a:prstClr val="black"/>
              </a:solidFill>
              <a:latin typeface="Arial" panose="020B0604020202020204" pitchFamily="34" charset="0"/>
              <a:ea typeface="Verdana" panose="020B0604030504040204" pitchFamily="34" charset="0"/>
            </a:endParaRPr>
          </a:p>
        </p:txBody>
      </p:sp>
      <p:grpSp>
        <p:nvGrpSpPr>
          <p:cNvPr id="33" name="Ομάδα 32">
            <a:extLst>
              <a:ext uri="{FF2B5EF4-FFF2-40B4-BE49-F238E27FC236}">
                <a16:creationId xmlns:a16="http://schemas.microsoft.com/office/drawing/2014/main" id="{63DAF6AF-3DCD-A591-43FE-097B4ED3871F}"/>
              </a:ext>
            </a:extLst>
          </p:cNvPr>
          <p:cNvGrpSpPr/>
          <p:nvPr/>
        </p:nvGrpSpPr>
        <p:grpSpPr>
          <a:xfrm>
            <a:off x="1636776" y="2743199"/>
            <a:ext cx="8434138" cy="3710002"/>
            <a:chOff x="1636776" y="2743199"/>
            <a:chExt cx="8434138" cy="3710002"/>
          </a:xfrm>
        </p:grpSpPr>
        <p:sp>
          <p:nvSpPr>
            <p:cNvPr id="3" name="TextBox 2">
              <a:extLst>
                <a:ext uri="{FF2B5EF4-FFF2-40B4-BE49-F238E27FC236}">
                  <a16:creationId xmlns:a16="http://schemas.microsoft.com/office/drawing/2014/main" id="{F96C2E88-1B19-8131-A483-0565AEBB2FB1}"/>
                </a:ext>
              </a:extLst>
            </p:cNvPr>
            <p:cNvSpPr txBox="1"/>
            <p:nvPr/>
          </p:nvSpPr>
          <p:spPr>
            <a:xfrm>
              <a:off x="1636776" y="2743199"/>
              <a:ext cx="1801368" cy="307777"/>
            </a:xfrm>
            <a:prstGeom prst="rect">
              <a:avLst/>
            </a:prstGeom>
            <a:solidFill>
              <a:schemeClr val="bg1"/>
            </a:solidFill>
          </p:spPr>
          <p:txBody>
            <a:bodyPr wrap="square" rtlCol="0">
              <a:spAutoFit/>
            </a:bodyPr>
            <a:lstStyle/>
            <a:p>
              <a:r>
                <a:rPr lang="el-GR" sz="1400" i="1" dirty="0">
                  <a:latin typeface="+mj-lt"/>
                  <a:ea typeface="Calibri" panose="020F0502020204030204" pitchFamily="34" charset="0"/>
                  <a:cs typeface="Calibri" panose="020F0502020204030204" pitchFamily="34" charset="0"/>
                </a:rPr>
                <a:t>Δομή του Έργου</a:t>
              </a:r>
            </a:p>
          </p:txBody>
        </p:sp>
        <p:sp>
          <p:nvSpPr>
            <p:cNvPr id="4" name="TextBox 3">
              <a:extLst>
                <a:ext uri="{FF2B5EF4-FFF2-40B4-BE49-F238E27FC236}">
                  <a16:creationId xmlns:a16="http://schemas.microsoft.com/office/drawing/2014/main" id="{A90C37FB-A37A-257E-EE81-F74A3C920565}"/>
                </a:ext>
              </a:extLst>
            </p:cNvPr>
            <p:cNvSpPr txBox="1"/>
            <p:nvPr/>
          </p:nvSpPr>
          <p:spPr>
            <a:xfrm>
              <a:off x="1668998" y="6053091"/>
              <a:ext cx="3133670" cy="400110"/>
            </a:xfrm>
            <a:prstGeom prst="rect">
              <a:avLst/>
            </a:prstGeom>
            <a:solidFill>
              <a:schemeClr val="bg1"/>
            </a:solidFill>
          </p:spPr>
          <p:txBody>
            <a:bodyPr wrap="square" rtlCol="0">
              <a:spAutoFit/>
            </a:bodyPr>
            <a:lstStyle/>
            <a:p>
              <a:pPr algn="ctr"/>
              <a:r>
                <a:rPr lang="el-GR" sz="1000" b="1" dirty="0">
                  <a:solidFill>
                    <a:srgbClr val="001489"/>
                  </a:solidFill>
                  <a:latin typeface="Arial" panose="020B0604020202020204" pitchFamily="34" charset="0"/>
                  <a:ea typeface="Calibri" panose="020F0502020204030204" pitchFamily="34" charset="0"/>
                  <a:cs typeface="Arial" panose="020B0604020202020204" pitchFamily="34" charset="0"/>
                </a:rPr>
                <a:t>ΑΝΑΠΤ</a:t>
              </a:r>
              <a:r>
                <a:rPr lang="en-US" sz="1000" b="1" dirty="0">
                  <a:solidFill>
                    <a:srgbClr val="001489"/>
                  </a:solidFill>
                  <a:latin typeface="Arial" panose="020B0604020202020204" pitchFamily="34" charset="0"/>
                  <a:ea typeface="Calibri" panose="020F0502020204030204" pitchFamily="34" charset="0"/>
                  <a:cs typeface="Arial" panose="020B0604020202020204" pitchFamily="34" charset="0"/>
                </a:rPr>
                <a:t>Y</a:t>
              </a:r>
              <a:r>
                <a:rPr lang="el-GR" sz="1000" b="1" dirty="0">
                  <a:solidFill>
                    <a:srgbClr val="001489"/>
                  </a:solidFill>
                  <a:latin typeface="Arial" panose="020B0604020202020204" pitchFamily="34" charset="0"/>
                  <a:ea typeface="Calibri" panose="020F0502020204030204" pitchFamily="34" charset="0"/>
                  <a:cs typeface="Arial" panose="020B0604020202020204" pitchFamily="34" charset="0"/>
                </a:rPr>
                <a:t>ΞΗ ΕΝΑΡΜΟΝΙΣΜΕΝΩΝ ΔΕΔΟΜΕΝΩΝ </a:t>
              </a:r>
              <a:r>
                <a:rPr lang="en-US" sz="1000" b="1" dirty="0">
                  <a:solidFill>
                    <a:srgbClr val="001489"/>
                  </a:solidFill>
                  <a:latin typeface="Arial" panose="020B0604020202020204" pitchFamily="34" charset="0"/>
                  <a:ea typeface="Calibri" panose="020F0502020204030204" pitchFamily="34" charset="0"/>
                  <a:cs typeface="Arial" panose="020B0604020202020204" pitchFamily="34" charset="0"/>
                </a:rPr>
                <a:t>&amp;</a:t>
              </a:r>
              <a:r>
                <a:rPr lang="el-GR" sz="1000" b="1" dirty="0">
                  <a:solidFill>
                    <a:srgbClr val="001489"/>
                  </a:solidFill>
                  <a:latin typeface="Arial" panose="020B0604020202020204" pitchFamily="34" charset="0"/>
                  <a:ea typeface="Calibri" panose="020F0502020204030204" pitchFamily="34" charset="0"/>
                  <a:cs typeface="Arial" panose="020B0604020202020204" pitchFamily="34" charset="0"/>
                </a:rPr>
                <a:t> ΥΠΗΡΕΣΙΩΝ ΠΛΗΡΟΦΟΡΗΣΗΣ</a:t>
              </a:r>
            </a:p>
          </p:txBody>
        </p:sp>
        <p:sp>
          <p:nvSpPr>
            <p:cNvPr id="6" name="Ορθογώνιο 5">
              <a:extLst>
                <a:ext uri="{FF2B5EF4-FFF2-40B4-BE49-F238E27FC236}">
                  <a16:creationId xmlns:a16="http://schemas.microsoft.com/office/drawing/2014/main" id="{BB53AE08-251C-017C-56E3-436B80C309F2}"/>
                </a:ext>
              </a:extLst>
            </p:cNvPr>
            <p:cNvSpPr/>
            <p:nvPr/>
          </p:nvSpPr>
          <p:spPr>
            <a:xfrm>
              <a:off x="4946904" y="6053091"/>
              <a:ext cx="1746504" cy="4001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TextBox 6">
              <a:extLst>
                <a:ext uri="{FF2B5EF4-FFF2-40B4-BE49-F238E27FC236}">
                  <a16:creationId xmlns:a16="http://schemas.microsoft.com/office/drawing/2014/main" id="{26ECAA2D-8581-CCFB-CE3B-1C91F29F0142}"/>
                </a:ext>
              </a:extLst>
            </p:cNvPr>
            <p:cNvSpPr txBox="1"/>
            <p:nvPr/>
          </p:nvSpPr>
          <p:spPr>
            <a:xfrm>
              <a:off x="4340803" y="6053091"/>
              <a:ext cx="3133670" cy="400110"/>
            </a:xfrm>
            <a:prstGeom prst="rect">
              <a:avLst/>
            </a:prstGeom>
            <a:noFill/>
          </p:spPr>
          <p:txBody>
            <a:bodyPr wrap="square" rtlCol="0">
              <a:spAutoFit/>
            </a:bodyPr>
            <a:lstStyle/>
            <a:p>
              <a:pPr algn="ctr"/>
              <a:r>
                <a:rPr lang="el-GR" sz="1000" b="1" dirty="0">
                  <a:solidFill>
                    <a:srgbClr val="001489"/>
                  </a:solidFill>
                  <a:latin typeface="Arial" panose="020B0604020202020204" pitchFamily="34" charset="0"/>
                  <a:ea typeface="Calibri" panose="020F0502020204030204" pitchFamily="34" charset="0"/>
                  <a:cs typeface="Arial" panose="020B0604020202020204" pitchFamily="34" charset="0"/>
                </a:rPr>
                <a:t>ΑΝΑΠΤ</a:t>
              </a:r>
              <a:r>
                <a:rPr lang="en-US" sz="1000" b="1" dirty="0">
                  <a:solidFill>
                    <a:srgbClr val="001489"/>
                  </a:solidFill>
                  <a:latin typeface="Arial" panose="020B0604020202020204" pitchFamily="34" charset="0"/>
                  <a:ea typeface="Calibri" panose="020F0502020204030204" pitchFamily="34" charset="0"/>
                  <a:cs typeface="Arial" panose="020B0604020202020204" pitchFamily="34" charset="0"/>
                </a:rPr>
                <a:t>Y</a:t>
              </a:r>
              <a:r>
                <a:rPr lang="el-GR" sz="1000" b="1" dirty="0">
                  <a:solidFill>
                    <a:srgbClr val="001489"/>
                  </a:solidFill>
                  <a:latin typeface="Arial" panose="020B0604020202020204" pitchFamily="34" charset="0"/>
                  <a:ea typeface="Calibri" panose="020F0502020204030204" pitchFamily="34" charset="0"/>
                  <a:cs typeface="Arial" panose="020B0604020202020204" pitchFamily="34" charset="0"/>
                </a:rPr>
                <a:t>ΞΗ ΔΙΚΤΥΟΥ ΓΕΩΛΟΓΙΚΗΣ ΠΛΗΡΟΦΟΡΙΑΣ</a:t>
              </a:r>
            </a:p>
          </p:txBody>
        </p:sp>
        <p:sp>
          <p:nvSpPr>
            <p:cNvPr id="8" name="Ορθογώνιο 7">
              <a:extLst>
                <a:ext uri="{FF2B5EF4-FFF2-40B4-BE49-F238E27FC236}">
                  <a16:creationId xmlns:a16="http://schemas.microsoft.com/office/drawing/2014/main" id="{D3164304-38C6-70F8-D2F1-C0E21554F81E}"/>
                </a:ext>
              </a:extLst>
            </p:cNvPr>
            <p:cNvSpPr/>
            <p:nvPr/>
          </p:nvSpPr>
          <p:spPr>
            <a:xfrm>
              <a:off x="7352758" y="6066836"/>
              <a:ext cx="2342906" cy="3863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6EA31C17-8275-EA4B-5599-B29A26382FA7}"/>
                </a:ext>
              </a:extLst>
            </p:cNvPr>
            <p:cNvSpPr txBox="1"/>
            <p:nvPr/>
          </p:nvSpPr>
          <p:spPr>
            <a:xfrm>
              <a:off x="6937244" y="6053091"/>
              <a:ext cx="3133670" cy="400110"/>
            </a:xfrm>
            <a:prstGeom prst="rect">
              <a:avLst/>
            </a:prstGeom>
            <a:noFill/>
          </p:spPr>
          <p:txBody>
            <a:bodyPr wrap="square" rtlCol="0">
              <a:spAutoFit/>
            </a:bodyPr>
            <a:lstStyle/>
            <a:p>
              <a:pPr algn="ctr"/>
              <a:r>
                <a:rPr lang="el-GR" sz="1000" b="1" dirty="0">
                  <a:solidFill>
                    <a:srgbClr val="001489"/>
                  </a:solidFill>
                  <a:latin typeface="Arial" panose="020B0604020202020204" pitchFamily="34" charset="0"/>
                  <a:ea typeface="Calibri" panose="020F0502020204030204" pitchFamily="34" charset="0"/>
                  <a:cs typeface="Arial" panose="020B0604020202020204" pitchFamily="34" charset="0"/>
                </a:rPr>
                <a:t>ΕΠΙΚΟΙΝΩΝΙΑ, ΔΙΑΧΥΣΗ &amp; ΑΞΙΟΠΟΙΗΣΗ ΠΛΗΡΟΦΟΡΙΩΝ</a:t>
              </a:r>
            </a:p>
          </p:txBody>
        </p:sp>
        <p:sp>
          <p:nvSpPr>
            <p:cNvPr id="10" name="Ορθογώνιο 9">
              <a:extLst>
                <a:ext uri="{FF2B5EF4-FFF2-40B4-BE49-F238E27FC236}">
                  <a16:creationId xmlns:a16="http://schemas.microsoft.com/office/drawing/2014/main" id="{9FC6D4BF-5C5F-DCCE-EB3A-F601F661EB8B}"/>
                </a:ext>
              </a:extLst>
            </p:cNvPr>
            <p:cNvSpPr/>
            <p:nvPr/>
          </p:nvSpPr>
          <p:spPr>
            <a:xfrm>
              <a:off x="3209544" y="3568994"/>
              <a:ext cx="569003" cy="1764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TextBox 10">
              <a:extLst>
                <a:ext uri="{FF2B5EF4-FFF2-40B4-BE49-F238E27FC236}">
                  <a16:creationId xmlns:a16="http://schemas.microsoft.com/office/drawing/2014/main" id="{5C02527C-835A-C587-6313-55DC36A72E3A}"/>
                </a:ext>
              </a:extLst>
            </p:cNvPr>
            <p:cNvSpPr txBox="1"/>
            <p:nvPr/>
          </p:nvSpPr>
          <p:spPr>
            <a:xfrm>
              <a:off x="3057276" y="3487955"/>
              <a:ext cx="873538" cy="338554"/>
            </a:xfrm>
            <a:prstGeom prst="rect">
              <a:avLst/>
            </a:prstGeom>
            <a:noFill/>
          </p:spPr>
          <p:txBody>
            <a:bodyPr wrap="square" rtlCol="0">
              <a:spAutoFit/>
            </a:bodyPr>
            <a:lstStyle/>
            <a:p>
              <a:pPr algn="ctr"/>
              <a:r>
                <a:rPr lang="el-GR" sz="800" b="1" dirty="0">
                  <a:solidFill>
                    <a:srgbClr val="001489"/>
                  </a:solidFill>
                  <a:latin typeface="Arial" panose="020B0604020202020204" pitchFamily="34" charset="0"/>
                  <a:cs typeface="Arial" panose="020B0604020202020204" pitchFamily="34" charset="0"/>
                </a:rPr>
                <a:t>Ορυκτές Πρώτες Ύλες</a:t>
              </a:r>
            </a:p>
          </p:txBody>
        </p:sp>
        <p:sp>
          <p:nvSpPr>
            <p:cNvPr id="13" name="Ορθογώνιο 12">
              <a:extLst>
                <a:ext uri="{FF2B5EF4-FFF2-40B4-BE49-F238E27FC236}">
                  <a16:creationId xmlns:a16="http://schemas.microsoft.com/office/drawing/2014/main" id="{FC9767C2-0A88-D9D1-B95B-59EB6D7F30EB}"/>
                </a:ext>
              </a:extLst>
            </p:cNvPr>
            <p:cNvSpPr/>
            <p:nvPr/>
          </p:nvSpPr>
          <p:spPr>
            <a:xfrm>
              <a:off x="2537460" y="3826509"/>
              <a:ext cx="443484" cy="1694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TextBox 13">
              <a:extLst>
                <a:ext uri="{FF2B5EF4-FFF2-40B4-BE49-F238E27FC236}">
                  <a16:creationId xmlns:a16="http://schemas.microsoft.com/office/drawing/2014/main" id="{9F64D453-07E8-3C81-E704-7211DDF47892}"/>
                </a:ext>
              </a:extLst>
            </p:cNvPr>
            <p:cNvSpPr txBox="1"/>
            <p:nvPr/>
          </p:nvSpPr>
          <p:spPr>
            <a:xfrm>
              <a:off x="2332759" y="3819963"/>
              <a:ext cx="1179724" cy="338554"/>
            </a:xfrm>
            <a:prstGeom prst="rect">
              <a:avLst/>
            </a:prstGeom>
            <a:noFill/>
          </p:spPr>
          <p:txBody>
            <a:bodyPr wrap="square" rtlCol="0">
              <a:spAutoFit/>
            </a:bodyPr>
            <a:lstStyle/>
            <a:p>
              <a:pPr algn="ctr"/>
              <a:r>
                <a:rPr lang="el-GR" sz="800" b="1" dirty="0" err="1">
                  <a:solidFill>
                    <a:srgbClr val="001489"/>
                  </a:solidFill>
                  <a:latin typeface="Arial" panose="020B0604020202020204" pitchFamily="34" charset="0"/>
                  <a:cs typeface="Arial" panose="020B0604020202020204" pitchFamily="34" charset="0"/>
                </a:rPr>
                <a:t>Γεω</a:t>
              </a:r>
              <a:r>
                <a:rPr lang="el-GR" sz="800" b="1" dirty="0">
                  <a:solidFill>
                    <a:srgbClr val="001489"/>
                  </a:solidFill>
                  <a:latin typeface="Arial" panose="020B0604020202020204" pitchFamily="34" charset="0"/>
                  <a:cs typeface="Arial" panose="020B0604020202020204" pitchFamily="34" charset="0"/>
                </a:rPr>
                <a:t>-Ενεργειακοί Πόροι</a:t>
              </a:r>
            </a:p>
          </p:txBody>
        </p:sp>
        <p:sp>
          <p:nvSpPr>
            <p:cNvPr id="21" name="Ορθογώνιο 20">
              <a:extLst>
                <a:ext uri="{FF2B5EF4-FFF2-40B4-BE49-F238E27FC236}">
                  <a16:creationId xmlns:a16="http://schemas.microsoft.com/office/drawing/2014/main" id="{98A3F161-05D7-8A9C-F6E2-CCC97CCC585F}"/>
                </a:ext>
              </a:extLst>
            </p:cNvPr>
            <p:cNvSpPr/>
            <p:nvPr/>
          </p:nvSpPr>
          <p:spPr>
            <a:xfrm>
              <a:off x="2332758" y="4443984"/>
              <a:ext cx="493200" cy="1188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Ορθογώνιο 22">
              <a:extLst>
                <a:ext uri="{FF2B5EF4-FFF2-40B4-BE49-F238E27FC236}">
                  <a16:creationId xmlns:a16="http://schemas.microsoft.com/office/drawing/2014/main" id="{3F63F812-B6B7-6AA3-75C4-D2FA13429836}"/>
                </a:ext>
              </a:extLst>
            </p:cNvPr>
            <p:cNvSpPr/>
            <p:nvPr/>
          </p:nvSpPr>
          <p:spPr>
            <a:xfrm>
              <a:off x="2332759" y="4581144"/>
              <a:ext cx="383009" cy="94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TextBox 23">
              <a:extLst>
                <a:ext uri="{FF2B5EF4-FFF2-40B4-BE49-F238E27FC236}">
                  <a16:creationId xmlns:a16="http://schemas.microsoft.com/office/drawing/2014/main" id="{3CFF92EF-515A-FBD4-5A7F-44B0E817DA6C}"/>
                </a:ext>
              </a:extLst>
            </p:cNvPr>
            <p:cNvSpPr txBox="1"/>
            <p:nvPr/>
          </p:nvSpPr>
          <p:spPr>
            <a:xfrm>
              <a:off x="2142089" y="4319703"/>
              <a:ext cx="809030" cy="461665"/>
            </a:xfrm>
            <a:prstGeom prst="rect">
              <a:avLst/>
            </a:prstGeom>
            <a:noFill/>
          </p:spPr>
          <p:txBody>
            <a:bodyPr wrap="square" rtlCol="0">
              <a:spAutoFit/>
            </a:bodyPr>
            <a:lstStyle/>
            <a:p>
              <a:pPr algn="ctr"/>
              <a:r>
                <a:rPr lang="el-GR" sz="800" b="1" dirty="0">
                  <a:solidFill>
                    <a:srgbClr val="001489"/>
                  </a:solidFill>
                  <a:latin typeface="Arial" panose="020B0604020202020204" pitchFamily="34" charset="0"/>
                  <a:cs typeface="Arial" panose="020B0604020202020204" pitchFamily="34" charset="0"/>
                </a:rPr>
                <a:t>Υπόγεια </a:t>
              </a:r>
            </a:p>
            <a:p>
              <a:pPr algn="ctr"/>
              <a:r>
                <a:rPr lang="el-GR" sz="800" b="1" dirty="0">
                  <a:solidFill>
                    <a:srgbClr val="001489"/>
                  </a:solidFill>
                  <a:latin typeface="Arial" panose="020B0604020202020204" pitchFamily="34" charset="0"/>
                  <a:cs typeface="Arial" panose="020B0604020202020204" pitchFamily="34" charset="0"/>
                </a:rPr>
                <a:t>Υδατικά Αποθέματα</a:t>
              </a:r>
            </a:p>
          </p:txBody>
        </p:sp>
        <p:sp>
          <p:nvSpPr>
            <p:cNvPr id="25" name="Ορθογώνιο 24">
              <a:extLst>
                <a:ext uri="{FF2B5EF4-FFF2-40B4-BE49-F238E27FC236}">
                  <a16:creationId xmlns:a16="http://schemas.microsoft.com/office/drawing/2014/main" id="{80A1AE4C-55E5-CD2A-228E-05BC3EDE4ABC}"/>
                </a:ext>
              </a:extLst>
            </p:cNvPr>
            <p:cNvSpPr/>
            <p:nvPr/>
          </p:nvSpPr>
          <p:spPr>
            <a:xfrm>
              <a:off x="2537460" y="5111496"/>
              <a:ext cx="404515" cy="2665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TextBox 25">
              <a:extLst>
                <a:ext uri="{FF2B5EF4-FFF2-40B4-BE49-F238E27FC236}">
                  <a16:creationId xmlns:a16="http://schemas.microsoft.com/office/drawing/2014/main" id="{EC517BEA-48B2-7E23-27CC-06468FFA1190}"/>
                </a:ext>
              </a:extLst>
            </p:cNvPr>
            <p:cNvSpPr txBox="1"/>
            <p:nvPr/>
          </p:nvSpPr>
          <p:spPr>
            <a:xfrm>
              <a:off x="2296182" y="5007104"/>
              <a:ext cx="872106" cy="461665"/>
            </a:xfrm>
            <a:prstGeom prst="rect">
              <a:avLst/>
            </a:prstGeom>
            <a:noFill/>
          </p:spPr>
          <p:txBody>
            <a:bodyPr wrap="square" rtlCol="0">
              <a:spAutoFit/>
            </a:bodyPr>
            <a:lstStyle/>
            <a:p>
              <a:pPr algn="ctr"/>
              <a:r>
                <a:rPr lang="el-GR" sz="800" b="1" dirty="0">
                  <a:solidFill>
                    <a:srgbClr val="001489"/>
                  </a:solidFill>
                  <a:latin typeface="Arial" panose="020B0604020202020204" pitchFamily="34" charset="0"/>
                  <a:cs typeface="Arial" panose="020B0604020202020204" pitchFamily="34" charset="0"/>
                </a:rPr>
                <a:t>Παράκτια Ζώνη &amp; Βαθιά Θάλασσα</a:t>
              </a:r>
            </a:p>
          </p:txBody>
        </p:sp>
        <p:sp>
          <p:nvSpPr>
            <p:cNvPr id="27" name="Ορθογώνιο 26">
              <a:extLst>
                <a:ext uri="{FF2B5EF4-FFF2-40B4-BE49-F238E27FC236}">
                  <a16:creationId xmlns:a16="http://schemas.microsoft.com/office/drawing/2014/main" id="{E1FF155F-5090-F958-1587-95342AFD45C6}"/>
                </a:ext>
              </a:extLst>
            </p:cNvPr>
            <p:cNvSpPr/>
            <p:nvPr/>
          </p:nvSpPr>
          <p:spPr>
            <a:xfrm>
              <a:off x="3217545" y="5162065"/>
              <a:ext cx="476631"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TextBox 27">
              <a:extLst>
                <a:ext uri="{FF2B5EF4-FFF2-40B4-BE49-F238E27FC236}">
                  <a16:creationId xmlns:a16="http://schemas.microsoft.com/office/drawing/2014/main" id="{360EDB9B-8DF0-575A-4FF1-69D4CBBEF55B}"/>
                </a:ext>
              </a:extLst>
            </p:cNvPr>
            <p:cNvSpPr txBox="1"/>
            <p:nvPr/>
          </p:nvSpPr>
          <p:spPr>
            <a:xfrm>
              <a:off x="3051383" y="5073558"/>
              <a:ext cx="872106" cy="584775"/>
            </a:xfrm>
            <a:prstGeom prst="rect">
              <a:avLst/>
            </a:prstGeom>
            <a:noFill/>
          </p:spPr>
          <p:txBody>
            <a:bodyPr wrap="square" rtlCol="0">
              <a:spAutoFit/>
            </a:bodyPr>
            <a:lstStyle/>
            <a:p>
              <a:pPr algn="ctr"/>
              <a:r>
                <a:rPr lang="el-GR" sz="800" b="1" dirty="0">
                  <a:solidFill>
                    <a:srgbClr val="001489"/>
                  </a:solidFill>
                  <a:latin typeface="Arial" panose="020B0604020202020204" pitchFamily="34" charset="0"/>
                  <a:cs typeface="Arial" panose="020B0604020202020204" pitchFamily="34" charset="0"/>
                </a:rPr>
                <a:t>Διαμόρφωση Δικτύου Γεωλογικών Δεδομένων</a:t>
              </a:r>
            </a:p>
          </p:txBody>
        </p:sp>
        <p:sp>
          <p:nvSpPr>
            <p:cNvPr id="29" name="Ορθογώνιο 28">
              <a:extLst>
                <a:ext uri="{FF2B5EF4-FFF2-40B4-BE49-F238E27FC236}">
                  <a16:creationId xmlns:a16="http://schemas.microsoft.com/office/drawing/2014/main" id="{63E6F901-34B4-CFBD-0F7A-589377BC33CE}"/>
                </a:ext>
              </a:extLst>
            </p:cNvPr>
            <p:cNvSpPr/>
            <p:nvPr/>
          </p:nvSpPr>
          <p:spPr>
            <a:xfrm>
              <a:off x="5020056" y="5098323"/>
              <a:ext cx="1600200" cy="2796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TextBox 29">
              <a:extLst>
                <a:ext uri="{FF2B5EF4-FFF2-40B4-BE49-F238E27FC236}">
                  <a16:creationId xmlns:a16="http://schemas.microsoft.com/office/drawing/2014/main" id="{E0A2D820-B3ED-3390-CA97-DACC56772E08}"/>
                </a:ext>
              </a:extLst>
            </p:cNvPr>
            <p:cNvSpPr txBox="1"/>
            <p:nvPr/>
          </p:nvSpPr>
          <p:spPr>
            <a:xfrm>
              <a:off x="4907658" y="5100510"/>
              <a:ext cx="1877385" cy="461665"/>
            </a:xfrm>
            <a:prstGeom prst="rect">
              <a:avLst/>
            </a:prstGeom>
            <a:noFill/>
          </p:spPr>
          <p:txBody>
            <a:bodyPr wrap="square" rtlCol="0">
              <a:spAutoFit/>
            </a:bodyPr>
            <a:lstStyle/>
            <a:p>
              <a:pPr algn="ctr"/>
              <a:r>
                <a:rPr lang="el-GR" sz="800" b="1" dirty="0">
                  <a:solidFill>
                    <a:srgbClr val="001489"/>
                  </a:solidFill>
                  <a:latin typeface="Arial" panose="020B0604020202020204" pitchFamily="34" charset="0"/>
                  <a:cs typeface="Arial" panose="020B0604020202020204" pitchFamily="34" charset="0"/>
                </a:rPr>
                <a:t>Ευρωπαϊκό Δίκτυο Γεωλογικών Δεδομένων (</a:t>
              </a:r>
              <a:r>
                <a:rPr lang="en-US" sz="800" b="1" dirty="0">
                  <a:solidFill>
                    <a:srgbClr val="001489"/>
                  </a:solidFill>
                  <a:latin typeface="Arial" panose="020B0604020202020204" pitchFamily="34" charset="0"/>
                  <a:cs typeface="Arial" panose="020B0604020202020204" pitchFamily="34" charset="0"/>
                </a:rPr>
                <a:t>Geological Data Infrastructure – EGDI)</a:t>
              </a:r>
              <a:endParaRPr lang="el-GR" sz="800" b="1" dirty="0">
                <a:solidFill>
                  <a:srgbClr val="001489"/>
                </a:solidFill>
                <a:latin typeface="Arial" panose="020B0604020202020204" pitchFamily="34" charset="0"/>
                <a:cs typeface="Arial" panose="020B0604020202020204" pitchFamily="34" charset="0"/>
              </a:endParaRPr>
            </a:p>
          </p:txBody>
        </p:sp>
        <p:sp>
          <p:nvSpPr>
            <p:cNvPr id="31" name="Ορθογώνιο 30">
              <a:extLst>
                <a:ext uri="{FF2B5EF4-FFF2-40B4-BE49-F238E27FC236}">
                  <a16:creationId xmlns:a16="http://schemas.microsoft.com/office/drawing/2014/main" id="{62D54E38-54A3-38BE-93B6-020486F45EC5}"/>
                </a:ext>
              </a:extLst>
            </p:cNvPr>
            <p:cNvSpPr/>
            <p:nvPr/>
          </p:nvSpPr>
          <p:spPr>
            <a:xfrm>
              <a:off x="7918704" y="5102352"/>
              <a:ext cx="1042416" cy="158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2" name="TextBox 31">
              <a:extLst>
                <a:ext uri="{FF2B5EF4-FFF2-40B4-BE49-F238E27FC236}">
                  <a16:creationId xmlns:a16="http://schemas.microsoft.com/office/drawing/2014/main" id="{FAB47311-8D52-F689-69E5-360F96A1AD23}"/>
                </a:ext>
              </a:extLst>
            </p:cNvPr>
            <p:cNvSpPr txBox="1"/>
            <p:nvPr/>
          </p:nvSpPr>
          <p:spPr>
            <a:xfrm>
              <a:off x="7565387" y="5100510"/>
              <a:ext cx="1877385" cy="461665"/>
            </a:xfrm>
            <a:prstGeom prst="rect">
              <a:avLst/>
            </a:prstGeom>
            <a:noFill/>
          </p:spPr>
          <p:txBody>
            <a:bodyPr wrap="square" rtlCol="0">
              <a:spAutoFit/>
            </a:bodyPr>
            <a:lstStyle/>
            <a:p>
              <a:pPr algn="ctr"/>
              <a:r>
                <a:rPr lang="el-GR" sz="800" b="1" dirty="0">
                  <a:solidFill>
                    <a:srgbClr val="001489"/>
                  </a:solidFill>
                  <a:latin typeface="Arial" panose="020B0604020202020204" pitchFamily="34" charset="0"/>
                  <a:cs typeface="Arial" panose="020B0604020202020204" pitchFamily="34" charset="0"/>
                </a:rPr>
                <a:t>Κινητοποίηση Ενδιαφερόμενων Φορέων (</a:t>
              </a:r>
              <a:r>
                <a:rPr lang="en-US" sz="800" b="1" dirty="0">
                  <a:solidFill>
                    <a:srgbClr val="001489"/>
                  </a:solidFill>
                  <a:latin typeface="Arial" panose="020B0604020202020204" pitchFamily="34" charset="0"/>
                  <a:cs typeface="Arial" panose="020B0604020202020204" pitchFamily="34" charset="0"/>
                </a:rPr>
                <a:t>stakeholder engagement)</a:t>
              </a:r>
              <a:endParaRPr lang="el-GR" sz="800" b="1" dirty="0">
                <a:solidFill>
                  <a:srgbClr val="001489"/>
                </a:solidFill>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A35E0682-8D29-0894-46E6-B5F6CE8C39EB}"/>
              </a:ext>
            </a:extLst>
          </p:cNvPr>
          <p:cNvSpPr txBox="1"/>
          <p:nvPr/>
        </p:nvSpPr>
        <p:spPr>
          <a:xfrm>
            <a:off x="682151" y="2145848"/>
            <a:ext cx="3728906" cy="338554"/>
          </a:xfrm>
          <a:prstGeom prst="rect">
            <a:avLst/>
          </a:prstGeom>
          <a:noFill/>
        </p:spPr>
        <p:txBody>
          <a:bodyPr wrap="none" rtlCol="0">
            <a:spAutoFit/>
          </a:bodyPr>
          <a:lstStyle/>
          <a:p>
            <a:pPr marL="285750" indent="-285750">
              <a:buFont typeface="Arial" panose="020B0604020202020204" pitchFamily="34" charset="0"/>
              <a:buChar char="•"/>
            </a:pPr>
            <a:r>
              <a:rPr lang="el-GR" sz="1600" dirty="0">
                <a:solidFill>
                  <a:prstClr val="black"/>
                </a:solidFill>
                <a:latin typeface="Arial" panose="020B0604020202020204" pitchFamily="34" charset="0"/>
                <a:ea typeface="Verdana" panose="020B0604030504040204" pitchFamily="34" charset="0"/>
              </a:rPr>
              <a:t>Διάρκεια: 5 έτη (09/2022 – 08/2027)</a:t>
            </a:r>
            <a:endParaRPr lang="en-US" sz="1600" dirty="0">
              <a:solidFill>
                <a:prstClr val="black"/>
              </a:solidFill>
              <a:latin typeface="Arial" panose="020B0604020202020204" pitchFamily="34" charset="0"/>
              <a:ea typeface="Verdana" panose="020B0604030504040204" pitchFamily="34" charset="0"/>
            </a:endParaRPr>
          </a:p>
        </p:txBody>
      </p:sp>
    </p:spTree>
    <p:extLst>
      <p:ext uri="{BB962C8B-B14F-4D97-AF65-F5344CB8AC3E}">
        <p14:creationId xmlns:p14="http://schemas.microsoft.com/office/powerpoint/2010/main" val="331898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7DB74-5E80-8A38-E5AE-3E967D131A5B}"/>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EC446975-7C3E-6951-B835-C410072633AC}"/>
              </a:ext>
            </a:extLst>
          </p:cNvPr>
          <p:cNvSpPr txBox="1"/>
          <p:nvPr/>
        </p:nvSpPr>
        <p:spPr>
          <a:xfrm>
            <a:off x="878206" y="347800"/>
            <a:ext cx="10901215" cy="400110"/>
          </a:xfrm>
          <a:prstGeom prst="rect">
            <a:avLst/>
          </a:prstGeom>
          <a:noFill/>
        </p:spPr>
        <p:txBody>
          <a:bodyPr wrap="square" rtlCol="0">
            <a:spAutoFit/>
          </a:bodyPr>
          <a:lstStyle/>
          <a:p>
            <a:pPr algn="ctr"/>
            <a:r>
              <a:rPr lang="el-GR" sz="2000" b="1" dirty="0">
                <a:solidFill>
                  <a:srgbClr val="001489"/>
                </a:solidFill>
                <a:latin typeface="Arial" panose="020B0604020202020204" pitchFamily="34" charset="0"/>
                <a:cs typeface="Arial" panose="020B0604020202020204" pitchFamily="34" charset="0"/>
              </a:rPr>
              <a:t>Έργο </a:t>
            </a:r>
            <a:r>
              <a:rPr lang="en-US" sz="2000" b="1" dirty="0">
                <a:solidFill>
                  <a:srgbClr val="001489"/>
                </a:solidFill>
                <a:latin typeface="Arial" panose="020B0604020202020204" pitchFamily="34" charset="0"/>
                <a:cs typeface="Arial" panose="020B0604020202020204" pitchFamily="34" charset="0"/>
              </a:rPr>
              <a:t>GSEU</a:t>
            </a:r>
            <a:r>
              <a:rPr lang="el-GR" sz="2000" b="1" dirty="0">
                <a:solidFill>
                  <a:srgbClr val="001489"/>
                </a:solidFill>
                <a:latin typeface="Arial" panose="020B0604020202020204" pitchFamily="34" charset="0"/>
                <a:cs typeface="Arial" panose="020B0604020202020204" pitchFamily="34" charset="0"/>
              </a:rPr>
              <a:t>:</a:t>
            </a:r>
            <a:r>
              <a:rPr lang="en-US" sz="2000" b="1" dirty="0">
                <a:solidFill>
                  <a:srgbClr val="001489"/>
                </a:solidFill>
                <a:latin typeface="Arial" panose="020B0604020202020204" pitchFamily="34" charset="0"/>
                <a:cs typeface="Arial" panose="020B0604020202020204" pitchFamily="34" charset="0"/>
              </a:rPr>
              <a:t> </a:t>
            </a:r>
            <a:r>
              <a:rPr lang="el-GR" sz="2000" b="1" i="1" dirty="0">
                <a:solidFill>
                  <a:srgbClr val="001489"/>
                </a:solidFill>
                <a:latin typeface="Arial" panose="020B0604020202020204" pitchFamily="34" charset="0"/>
                <a:cs typeface="Arial" panose="020B0604020202020204" pitchFamily="34" charset="0"/>
              </a:rPr>
              <a:t>9 πακέτα εργασιών (</a:t>
            </a:r>
            <a:r>
              <a:rPr lang="en-US" sz="2000" b="1" i="1" dirty="0">
                <a:solidFill>
                  <a:srgbClr val="001489"/>
                </a:solidFill>
                <a:latin typeface="Arial" panose="020B0604020202020204" pitchFamily="34" charset="0"/>
                <a:cs typeface="Arial" panose="020B0604020202020204" pitchFamily="34" charset="0"/>
              </a:rPr>
              <a:t>WPs), 6 </a:t>
            </a:r>
            <a:r>
              <a:rPr lang="el-GR" sz="2000" b="1" i="1" dirty="0">
                <a:solidFill>
                  <a:srgbClr val="001489"/>
                </a:solidFill>
                <a:latin typeface="Arial" panose="020B0604020202020204" pitchFamily="34" charset="0"/>
                <a:cs typeface="Arial" panose="020B0604020202020204" pitchFamily="34" charset="0"/>
              </a:rPr>
              <a:t>δράσεις</a:t>
            </a:r>
          </a:p>
        </p:txBody>
      </p:sp>
      <p:sp>
        <p:nvSpPr>
          <p:cNvPr id="13" name="TextBox 12">
            <a:extLst>
              <a:ext uri="{FF2B5EF4-FFF2-40B4-BE49-F238E27FC236}">
                <a16:creationId xmlns:a16="http://schemas.microsoft.com/office/drawing/2014/main" id="{C75987C5-ECF2-C2BF-69AC-4DD0B3F27B18}"/>
              </a:ext>
            </a:extLst>
          </p:cNvPr>
          <p:cNvSpPr txBox="1"/>
          <p:nvPr/>
        </p:nvSpPr>
        <p:spPr>
          <a:xfrm>
            <a:off x="878206" y="1453129"/>
            <a:ext cx="8111116" cy="4370427"/>
          </a:xfrm>
          <a:prstGeom prst="rect">
            <a:avLst/>
          </a:prstGeom>
          <a:noFill/>
        </p:spPr>
        <p:txBody>
          <a:bodyPr wrap="square">
            <a:spAutoFit/>
          </a:bodyPr>
          <a:lstStyle/>
          <a:p>
            <a:pPr>
              <a:spcBef>
                <a:spcPts val="600"/>
              </a:spcBef>
            </a:pPr>
            <a:r>
              <a:rPr lang="en-US" sz="1400" b="1" dirty="0">
                <a:solidFill>
                  <a:prstClr val="black"/>
                </a:solidFill>
                <a:latin typeface="Arial" panose="020B0604020202020204" pitchFamily="34" charset="0"/>
                <a:cs typeface="Arial" panose="020B0604020202020204" pitchFamily="34" charset="0"/>
              </a:rPr>
              <a:t>WP1</a:t>
            </a:r>
            <a:r>
              <a:rPr lang="en-US" sz="1400" dirty="0">
                <a:solidFill>
                  <a:prstClr val="black"/>
                </a:solidFill>
                <a:latin typeface="Arial" panose="020B0604020202020204" pitchFamily="34" charset="0"/>
                <a:cs typeface="Arial" panose="020B0604020202020204" pitchFamily="34" charset="0"/>
              </a:rPr>
              <a:t> – Coordination and Management (Lead: EGS)</a:t>
            </a:r>
            <a:r>
              <a:rPr lang="en-US" sz="1400" b="1" dirty="0">
                <a:solidFill>
                  <a:prstClr val="black"/>
                </a:solidFill>
                <a:latin typeface="Arial" panose="020B0604020202020204" pitchFamily="34" charset="0"/>
                <a:cs typeface="Arial" panose="020B0604020202020204" pitchFamily="34" charset="0"/>
              </a:rPr>
              <a:t> </a:t>
            </a:r>
          </a:p>
          <a:p>
            <a:pPr>
              <a:spcBef>
                <a:spcPts val="600"/>
              </a:spcBef>
            </a:pPr>
            <a:r>
              <a:rPr lang="en-US" sz="1400" b="1" dirty="0">
                <a:solidFill>
                  <a:prstClr val="black"/>
                </a:solidFill>
                <a:latin typeface="Arial" panose="020B0604020202020204" pitchFamily="34" charset="0"/>
                <a:cs typeface="Arial" panose="020B0604020202020204" pitchFamily="34" charset="0"/>
              </a:rPr>
              <a:t>WP2</a:t>
            </a:r>
            <a:r>
              <a:rPr lang="en-US" sz="1400" dirty="0">
                <a:solidFill>
                  <a:prstClr val="black"/>
                </a:solidFill>
                <a:latin typeface="Arial" panose="020B0604020202020204" pitchFamily="34" charset="0"/>
                <a:cs typeface="Arial" panose="020B0604020202020204" pitchFamily="34" charset="0"/>
              </a:rPr>
              <a:t> – Critical Raw Materials, the International Centre of Excellence and United Nations Framework Classification (CRM-ICE-UNFC) (Lead: BRGM)</a:t>
            </a:r>
          </a:p>
          <a:p>
            <a:pPr>
              <a:spcBef>
                <a:spcPts val="600"/>
              </a:spcBef>
            </a:pPr>
            <a:r>
              <a:rPr lang="en-US" sz="1400" b="1" dirty="0">
                <a:solidFill>
                  <a:prstClr val="black"/>
                </a:solidFill>
                <a:latin typeface="Arial" panose="020B0604020202020204" pitchFamily="34" charset="0"/>
                <a:cs typeface="Arial" panose="020B0604020202020204" pitchFamily="34" charset="0"/>
              </a:rPr>
              <a:t>WP3</a:t>
            </a:r>
            <a:r>
              <a:rPr lang="en-US" sz="1400" dirty="0">
                <a:solidFill>
                  <a:prstClr val="black"/>
                </a:solidFill>
                <a:latin typeface="Arial" panose="020B0604020202020204" pitchFamily="34" charset="0"/>
                <a:cs typeface="Arial" panose="020B0604020202020204" pitchFamily="34" charset="0"/>
              </a:rPr>
              <a:t> – Geothermal energy &amp; underground storage inventory (Lead: TNO)</a:t>
            </a:r>
          </a:p>
          <a:p>
            <a:pPr>
              <a:spcBef>
                <a:spcPts val="600"/>
              </a:spcBef>
            </a:pPr>
            <a:r>
              <a:rPr lang="en-US" sz="1400" b="1" dirty="0">
                <a:solidFill>
                  <a:prstClr val="black"/>
                </a:solidFill>
                <a:latin typeface="Arial" panose="020B0604020202020204" pitchFamily="34" charset="0"/>
                <a:cs typeface="Arial" panose="020B0604020202020204" pitchFamily="34" charset="0"/>
              </a:rPr>
              <a:t>WP4</a:t>
            </a:r>
            <a:r>
              <a:rPr lang="en-US" sz="1400" dirty="0">
                <a:solidFill>
                  <a:prstClr val="black"/>
                </a:solidFill>
                <a:latin typeface="Arial" panose="020B0604020202020204" pitchFamily="34" charset="0"/>
                <a:cs typeface="Arial" panose="020B0604020202020204" pitchFamily="34" charset="0"/>
              </a:rPr>
              <a:t> – Appraisal, protection &amp; sustainable use of Europe's groundwater</a:t>
            </a:r>
            <a:r>
              <a:rPr lang="el-GR" sz="1400" dirty="0">
                <a:solidFill>
                  <a:prstClr val="black"/>
                </a:solidFill>
                <a:latin typeface="Arial" panose="020B0604020202020204" pitchFamily="34" charset="0"/>
                <a:cs typeface="Arial" panose="020B0604020202020204" pitchFamily="34" charset="0"/>
              </a:rPr>
              <a:t> </a:t>
            </a:r>
            <a:r>
              <a:rPr lang="en-US" sz="1400" dirty="0">
                <a:solidFill>
                  <a:prstClr val="black"/>
                </a:solidFill>
                <a:latin typeface="Arial" panose="020B0604020202020204" pitchFamily="34" charset="0"/>
                <a:cs typeface="Arial" panose="020B0604020202020204" pitchFamily="34" charset="0"/>
              </a:rPr>
              <a:t>Resources (Lead: GEUS)</a:t>
            </a:r>
          </a:p>
          <a:p>
            <a:pPr>
              <a:spcBef>
                <a:spcPts val="600"/>
              </a:spcBef>
            </a:pPr>
            <a:r>
              <a:rPr lang="en-US" sz="1400" b="1" u="sng" dirty="0">
                <a:solidFill>
                  <a:prstClr val="black"/>
                </a:solidFill>
                <a:latin typeface="Arial" panose="020B0604020202020204" pitchFamily="34" charset="0"/>
                <a:cs typeface="Arial" panose="020B0604020202020204" pitchFamily="34" charset="0"/>
              </a:rPr>
              <a:t>WP5</a:t>
            </a:r>
            <a:r>
              <a:rPr lang="en-US" sz="1400" u="sng" dirty="0">
                <a:solidFill>
                  <a:prstClr val="black"/>
                </a:solidFill>
                <a:latin typeface="Arial" panose="020B0604020202020204" pitchFamily="34" charset="0"/>
                <a:cs typeface="Arial" panose="020B0604020202020204" pitchFamily="34" charset="0"/>
              </a:rPr>
              <a:t> </a:t>
            </a:r>
            <a:r>
              <a:rPr lang="en-US" sz="1400" b="1" u="sng" dirty="0">
                <a:solidFill>
                  <a:prstClr val="black"/>
                </a:solidFill>
                <a:latin typeface="Arial" panose="020B0604020202020204" pitchFamily="34" charset="0"/>
                <a:cs typeface="Arial" panose="020B0604020202020204" pitchFamily="34" charset="0"/>
              </a:rPr>
              <a:t>– Coastal vulnerability assessment &amp; </a:t>
            </a:r>
            <a:r>
              <a:rPr lang="en-US" sz="1400" b="1" u="sng" dirty="0" err="1">
                <a:solidFill>
                  <a:prstClr val="black"/>
                </a:solidFill>
                <a:latin typeface="Arial" panose="020B0604020202020204" pitchFamily="34" charset="0"/>
                <a:cs typeface="Arial" panose="020B0604020202020204" pitchFamily="34" charset="0"/>
              </a:rPr>
              <a:t>optimised</a:t>
            </a:r>
            <a:r>
              <a:rPr lang="en-US" sz="1400" b="1" u="sng" dirty="0">
                <a:solidFill>
                  <a:prstClr val="black"/>
                </a:solidFill>
                <a:latin typeface="Arial" panose="020B0604020202020204" pitchFamily="34" charset="0"/>
                <a:cs typeface="Arial" panose="020B0604020202020204" pitchFamily="34" charset="0"/>
              </a:rPr>
              <a:t> offshore windfarm Siting (Lead: HSGME)</a:t>
            </a:r>
          </a:p>
          <a:p>
            <a:pPr>
              <a:spcBef>
                <a:spcPts val="600"/>
              </a:spcBef>
            </a:pPr>
            <a:r>
              <a:rPr lang="en-US" sz="1400" b="1" dirty="0">
                <a:solidFill>
                  <a:prstClr val="black"/>
                </a:solidFill>
                <a:latin typeface="Arial" panose="020B0604020202020204" pitchFamily="34" charset="0"/>
                <a:cs typeface="Arial" panose="020B0604020202020204" pitchFamily="34" charset="0"/>
              </a:rPr>
              <a:t>WP6</a:t>
            </a:r>
            <a:r>
              <a:rPr lang="en-US" sz="1400" dirty="0">
                <a:solidFill>
                  <a:prstClr val="black"/>
                </a:solidFill>
                <a:latin typeface="Arial" panose="020B0604020202020204" pitchFamily="34" charset="0"/>
                <a:cs typeface="Arial" panose="020B0604020202020204" pitchFamily="34" charset="0"/>
              </a:rPr>
              <a:t> – Geological framework for the European geological data &amp; information System (Lead: GBA)</a:t>
            </a:r>
          </a:p>
          <a:p>
            <a:pPr>
              <a:spcBef>
                <a:spcPts val="600"/>
              </a:spcBef>
            </a:pPr>
            <a:r>
              <a:rPr lang="en-US" sz="1400" b="1" dirty="0">
                <a:solidFill>
                  <a:prstClr val="black"/>
                </a:solidFill>
                <a:latin typeface="Arial" panose="020B0604020202020204" pitchFamily="34" charset="0"/>
                <a:cs typeface="Arial" panose="020B0604020202020204" pitchFamily="34" charset="0"/>
              </a:rPr>
              <a:t>WP7</a:t>
            </a:r>
            <a:r>
              <a:rPr lang="en-US" sz="1400" dirty="0">
                <a:solidFill>
                  <a:prstClr val="black"/>
                </a:solidFill>
                <a:latin typeface="Arial" panose="020B0604020202020204" pitchFamily="34" charset="0"/>
                <a:cs typeface="Arial" panose="020B0604020202020204" pitchFamily="34" charset="0"/>
              </a:rPr>
              <a:t> – European Geological Data Infrastructure, EGDI (Lead: GEUS) </a:t>
            </a:r>
          </a:p>
          <a:p>
            <a:pPr>
              <a:spcBef>
                <a:spcPts val="600"/>
              </a:spcBef>
            </a:pPr>
            <a:r>
              <a:rPr lang="fr-FR" sz="1400" b="1" dirty="0">
                <a:solidFill>
                  <a:prstClr val="black"/>
                </a:solidFill>
                <a:latin typeface="Arial" panose="020B0604020202020204" pitchFamily="34" charset="0"/>
                <a:cs typeface="Arial" panose="020B0604020202020204" pitchFamily="34" charset="0"/>
              </a:rPr>
              <a:t>WP8</a:t>
            </a:r>
            <a:r>
              <a:rPr lang="fr-FR" sz="1400" dirty="0">
                <a:solidFill>
                  <a:prstClr val="black"/>
                </a:solidFill>
                <a:latin typeface="Arial" panose="020B0604020202020204" pitchFamily="34" charset="0"/>
                <a:cs typeface="Arial" panose="020B0604020202020204" pitchFamily="34" charset="0"/>
              </a:rPr>
              <a:t> – Communication, </a:t>
            </a:r>
            <a:r>
              <a:rPr lang="fr-FR" sz="1400" dirty="0" err="1">
                <a:solidFill>
                  <a:prstClr val="black"/>
                </a:solidFill>
                <a:latin typeface="Arial" panose="020B0604020202020204" pitchFamily="34" charset="0"/>
                <a:cs typeface="Arial" panose="020B0604020202020204" pitchFamily="34" charset="0"/>
              </a:rPr>
              <a:t>Dissemination</a:t>
            </a:r>
            <a:r>
              <a:rPr lang="fr-FR" sz="1400" dirty="0">
                <a:solidFill>
                  <a:prstClr val="black"/>
                </a:solidFill>
                <a:latin typeface="Arial" panose="020B0604020202020204" pitchFamily="34" charset="0"/>
                <a:cs typeface="Arial" panose="020B0604020202020204" pitchFamily="34" charset="0"/>
              </a:rPr>
              <a:t> &amp; Exploitation (Lead: EGS)</a:t>
            </a:r>
            <a:endParaRPr lang="en-US" sz="1400" dirty="0">
              <a:solidFill>
                <a:prstClr val="black"/>
              </a:solidFill>
              <a:latin typeface="Arial" panose="020B0604020202020204" pitchFamily="34" charset="0"/>
              <a:cs typeface="Arial" panose="020B0604020202020204" pitchFamily="34" charset="0"/>
            </a:endParaRPr>
          </a:p>
          <a:p>
            <a:pPr>
              <a:spcBef>
                <a:spcPts val="600"/>
              </a:spcBef>
            </a:pPr>
            <a:r>
              <a:rPr lang="en-US" sz="1400" b="1" dirty="0">
                <a:solidFill>
                  <a:prstClr val="black"/>
                </a:solidFill>
                <a:latin typeface="Arial" panose="020B0604020202020204" pitchFamily="34" charset="0"/>
                <a:cs typeface="Arial" panose="020B0604020202020204" pitchFamily="34" charset="0"/>
              </a:rPr>
              <a:t>WP9</a:t>
            </a:r>
            <a:r>
              <a:rPr lang="en-US" sz="1400" dirty="0">
                <a:solidFill>
                  <a:prstClr val="black"/>
                </a:solidFill>
                <a:latin typeface="Arial" panose="020B0604020202020204" pitchFamily="34" charset="0"/>
                <a:cs typeface="Arial" panose="020B0604020202020204" pitchFamily="34" charset="0"/>
              </a:rPr>
              <a:t> – Geological Surveys network and sustainable services for Europe (Lead: EGS)</a:t>
            </a:r>
          </a:p>
          <a:p>
            <a:pPr marL="285750"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endParaRPr lang="en-US" sz="1400" dirty="0">
              <a:solidFill>
                <a:prstClr val="black"/>
              </a:solidFill>
              <a:latin typeface="Arial" panose="020B0604020202020204" pitchFamily="34" charset="0"/>
              <a:cs typeface="Arial" panose="020B0604020202020204" pitchFamily="34" charset="0"/>
            </a:endParaRPr>
          </a:p>
          <a:p>
            <a:endParaRPr lang="en-US" sz="1400" dirty="0">
              <a:solidFill>
                <a:prstClr val="black"/>
              </a:solidFill>
              <a:latin typeface="Arial" panose="020B0604020202020204" pitchFamily="34" charset="0"/>
              <a:cs typeface="Arial" panose="020B0604020202020204" pitchFamily="34" charset="0"/>
            </a:endParaRPr>
          </a:p>
          <a:p>
            <a:endParaRPr lang="en-US" sz="1400" dirty="0">
              <a:solidFill>
                <a:prstClr val="black"/>
              </a:solidFill>
              <a:latin typeface="Arial" panose="020B0604020202020204" pitchFamily="34" charset="0"/>
              <a:cs typeface="Arial" panose="020B0604020202020204" pitchFamily="34" charset="0"/>
            </a:endParaRPr>
          </a:p>
          <a:p>
            <a:endParaRPr lang="en-US" sz="1400"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p:txBody>
      </p:sp>
      <p:pic>
        <p:nvPicPr>
          <p:cNvPr id="3" name="Εικόνα 2">
            <a:extLst>
              <a:ext uri="{FF2B5EF4-FFF2-40B4-BE49-F238E27FC236}">
                <a16:creationId xmlns:a16="http://schemas.microsoft.com/office/drawing/2014/main" id="{99167196-3913-23ED-DD3A-3B04780F540B}"/>
              </a:ext>
            </a:extLst>
          </p:cNvPr>
          <p:cNvPicPr>
            <a:picLocks noChangeAspect="1"/>
          </p:cNvPicPr>
          <p:nvPr/>
        </p:nvPicPr>
        <p:blipFill>
          <a:blip r:embed="rId2"/>
          <a:stretch>
            <a:fillRect/>
          </a:stretch>
        </p:blipFill>
        <p:spPr>
          <a:xfrm>
            <a:off x="9087239" y="1497070"/>
            <a:ext cx="2388481" cy="2810584"/>
          </a:xfrm>
          <a:prstGeom prst="rect">
            <a:avLst/>
          </a:prstGeom>
        </p:spPr>
      </p:pic>
      <p:sp>
        <p:nvSpPr>
          <p:cNvPr id="5" name="TextBox 4">
            <a:extLst>
              <a:ext uri="{FF2B5EF4-FFF2-40B4-BE49-F238E27FC236}">
                <a16:creationId xmlns:a16="http://schemas.microsoft.com/office/drawing/2014/main" id="{BCF9B419-AFE7-A391-435A-5BB1F2DF695D}"/>
              </a:ext>
            </a:extLst>
          </p:cNvPr>
          <p:cNvSpPr txBox="1"/>
          <p:nvPr/>
        </p:nvSpPr>
        <p:spPr>
          <a:xfrm>
            <a:off x="8989322" y="1063988"/>
            <a:ext cx="2210108" cy="369332"/>
          </a:xfrm>
          <a:prstGeom prst="rect">
            <a:avLst/>
          </a:prstGeom>
          <a:noFill/>
        </p:spPr>
        <p:txBody>
          <a:bodyPr wrap="square">
            <a:spAutoFit/>
          </a:bodyPr>
          <a:lstStyle/>
          <a:p>
            <a:r>
              <a:rPr lang="en-US" b="1" dirty="0">
                <a:solidFill>
                  <a:prstClr val="black"/>
                </a:solidFill>
                <a:latin typeface="Arial" panose="020B0604020202020204" pitchFamily="34" charset="0"/>
                <a:cs typeface="Arial" panose="020B0604020202020204" pitchFamily="34" charset="0"/>
              </a:rPr>
              <a:t>Areas of expertise</a:t>
            </a:r>
            <a:endParaRPr lang="en-US" dirty="0">
              <a:solidFill>
                <a:prstClr val="black"/>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035A959-DB5E-AC41-52BC-3FBF7C0D11FA}"/>
              </a:ext>
            </a:extLst>
          </p:cNvPr>
          <p:cNvSpPr txBox="1"/>
          <p:nvPr/>
        </p:nvSpPr>
        <p:spPr>
          <a:xfrm>
            <a:off x="878206" y="1063988"/>
            <a:ext cx="2210108" cy="369332"/>
          </a:xfrm>
          <a:prstGeom prst="rect">
            <a:avLst/>
          </a:prstGeom>
          <a:noFill/>
        </p:spPr>
        <p:txBody>
          <a:bodyPr wrap="square">
            <a:spAutoFit/>
          </a:bodyPr>
          <a:lstStyle/>
          <a:p>
            <a:r>
              <a:rPr lang="en-US" b="1" dirty="0">
                <a:solidFill>
                  <a:prstClr val="black"/>
                </a:solidFill>
                <a:latin typeface="Arial" panose="020B0604020202020204" pitchFamily="34" charset="0"/>
                <a:cs typeface="Arial" panose="020B0604020202020204" pitchFamily="34" charset="0"/>
              </a:rPr>
              <a:t>Work Packages</a:t>
            </a:r>
            <a:endParaRPr lang="en-US" dirty="0">
              <a:solidFill>
                <a:prstClr val="black"/>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B77B77E-1B24-F79D-8616-F013B23E98B3}"/>
              </a:ext>
            </a:extLst>
          </p:cNvPr>
          <p:cNvSpPr txBox="1"/>
          <p:nvPr/>
        </p:nvSpPr>
        <p:spPr>
          <a:xfrm>
            <a:off x="1819557" y="4988627"/>
            <a:ext cx="9221403" cy="830997"/>
          </a:xfrm>
          <a:prstGeom prst="rect">
            <a:avLst/>
          </a:prstGeom>
          <a:noFill/>
        </p:spPr>
        <p:txBody>
          <a:bodyPr wrap="square">
            <a:spAutoFit/>
          </a:bodyPr>
          <a:lstStyle/>
          <a:p>
            <a:r>
              <a:rPr lang="el-GR" sz="1600" b="1" dirty="0">
                <a:solidFill>
                  <a:srgbClr val="001489"/>
                </a:solidFill>
                <a:latin typeface="+mj-lt"/>
                <a:ea typeface="+mj-ea"/>
                <a:cs typeface="Arial" panose="020B0604020202020204" pitchFamily="34" charset="0"/>
              </a:rPr>
              <a:t>Η Ελληνική Αρχή Γεωλογικών και Μεταλλευτικών Ερευνών (ΕΑΓΜΕ)</a:t>
            </a:r>
          </a:p>
          <a:p>
            <a:r>
              <a:rPr lang="el-GR" sz="1600" b="1" dirty="0">
                <a:solidFill>
                  <a:srgbClr val="001489"/>
                </a:solidFill>
                <a:latin typeface="+mj-lt"/>
                <a:ea typeface="+mj-ea"/>
                <a:cs typeface="Arial" panose="020B0604020202020204" pitchFamily="34" charset="0"/>
              </a:rPr>
              <a:t>είναι συντονιστής (</a:t>
            </a:r>
            <a:r>
              <a:rPr lang="en-US" sz="1600" b="1" dirty="0">
                <a:solidFill>
                  <a:srgbClr val="001489"/>
                </a:solidFill>
                <a:latin typeface="+mj-lt"/>
                <a:ea typeface="+mj-ea"/>
                <a:cs typeface="Arial" panose="020B0604020202020204" pitchFamily="34" charset="0"/>
              </a:rPr>
              <a:t>Leader) </a:t>
            </a:r>
            <a:r>
              <a:rPr lang="el-GR" sz="1600" b="1" dirty="0">
                <a:solidFill>
                  <a:srgbClr val="001489"/>
                </a:solidFill>
                <a:latin typeface="+mj-lt"/>
                <a:ea typeface="+mj-ea"/>
                <a:cs typeface="Arial" panose="020B0604020202020204" pitchFamily="34" charset="0"/>
              </a:rPr>
              <a:t>του </a:t>
            </a:r>
            <a:r>
              <a:rPr lang="en-US" sz="1600" b="1" dirty="0">
                <a:solidFill>
                  <a:srgbClr val="001489"/>
                </a:solidFill>
                <a:latin typeface="+mj-lt"/>
                <a:ea typeface="+mj-ea"/>
                <a:cs typeface="Arial" panose="020B0604020202020204" pitchFamily="34" charset="0"/>
              </a:rPr>
              <a:t>WP5 </a:t>
            </a:r>
            <a:br>
              <a:rPr lang="el-GR" sz="1600" b="1" dirty="0">
                <a:solidFill>
                  <a:srgbClr val="001489"/>
                </a:solidFill>
                <a:latin typeface="+mj-lt"/>
                <a:ea typeface="+mj-ea"/>
                <a:cs typeface="Arial" panose="020B0604020202020204" pitchFamily="34" charset="0"/>
              </a:rPr>
            </a:br>
            <a:r>
              <a:rPr lang="el-GR" sz="1600" b="1" dirty="0">
                <a:solidFill>
                  <a:srgbClr val="001489"/>
                </a:solidFill>
                <a:latin typeface="+mj-lt"/>
                <a:ea typeface="+mj-ea"/>
                <a:cs typeface="Arial" panose="020B0604020202020204" pitchFamily="34" charset="0"/>
              </a:rPr>
              <a:t>και συμμετέχει σε όλα τα </a:t>
            </a:r>
            <a:r>
              <a:rPr lang="en-US" sz="1600" b="1" dirty="0">
                <a:solidFill>
                  <a:srgbClr val="001489"/>
                </a:solidFill>
                <a:latin typeface="+mj-lt"/>
                <a:ea typeface="+mj-ea"/>
                <a:cs typeface="Arial" panose="020B0604020202020204" pitchFamily="34" charset="0"/>
              </a:rPr>
              <a:t>WPs </a:t>
            </a:r>
            <a:r>
              <a:rPr lang="el-GR" sz="1600" b="1" dirty="0">
                <a:solidFill>
                  <a:srgbClr val="001489"/>
                </a:solidFill>
                <a:latin typeface="+mj-lt"/>
                <a:ea typeface="+mj-ea"/>
                <a:cs typeface="Arial" panose="020B0604020202020204" pitchFamily="34" charset="0"/>
              </a:rPr>
              <a:t>εκτός των </a:t>
            </a:r>
            <a:r>
              <a:rPr lang="es-ES" sz="1600" b="1" dirty="0">
                <a:solidFill>
                  <a:srgbClr val="001489"/>
                </a:solidFill>
                <a:latin typeface="+mj-lt"/>
                <a:ea typeface="+mj-ea"/>
                <a:cs typeface="Arial" panose="020B0604020202020204" pitchFamily="34" charset="0"/>
              </a:rPr>
              <a:t>WP1 </a:t>
            </a:r>
            <a:r>
              <a:rPr lang="el-GR" sz="1600" b="1" dirty="0">
                <a:solidFill>
                  <a:srgbClr val="001489"/>
                </a:solidFill>
                <a:latin typeface="+mj-lt"/>
                <a:ea typeface="+mj-ea"/>
                <a:cs typeface="Arial" panose="020B0604020202020204" pitchFamily="34" charset="0"/>
              </a:rPr>
              <a:t>και 7</a:t>
            </a:r>
            <a:r>
              <a:rPr lang="en-US" sz="1600" b="1" dirty="0">
                <a:solidFill>
                  <a:srgbClr val="001489"/>
                </a:solidFill>
                <a:latin typeface="+mj-lt"/>
                <a:ea typeface="+mj-ea"/>
                <a:cs typeface="Arial" panose="020B0604020202020204" pitchFamily="34" charset="0"/>
              </a:rPr>
              <a:t>. </a:t>
            </a:r>
            <a:endParaRPr lang="en-US" sz="1600" b="1" dirty="0">
              <a:solidFill>
                <a:srgbClr val="156082"/>
              </a:solidFill>
              <a:latin typeface="+mj-lt"/>
            </a:endParaRPr>
          </a:p>
        </p:txBody>
      </p:sp>
      <p:pic>
        <p:nvPicPr>
          <p:cNvPr id="11" name="Εικόνα 10">
            <a:extLst>
              <a:ext uri="{FF2B5EF4-FFF2-40B4-BE49-F238E27FC236}">
                <a16:creationId xmlns:a16="http://schemas.microsoft.com/office/drawing/2014/main" id="{CF10F16C-21C9-22DD-A6E2-7DBDC4B456C0}"/>
              </a:ext>
            </a:extLst>
          </p:cNvPr>
          <p:cNvPicPr>
            <a:picLocks noChangeAspect="1"/>
          </p:cNvPicPr>
          <p:nvPr/>
        </p:nvPicPr>
        <p:blipFill>
          <a:blip r:embed="rId3"/>
          <a:stretch>
            <a:fillRect/>
          </a:stretch>
        </p:blipFill>
        <p:spPr>
          <a:xfrm>
            <a:off x="878206" y="4939811"/>
            <a:ext cx="941351" cy="928630"/>
          </a:xfrm>
          <a:prstGeom prst="rect">
            <a:avLst/>
          </a:prstGeom>
        </p:spPr>
      </p:pic>
    </p:spTree>
    <p:extLst>
      <p:ext uri="{BB962C8B-B14F-4D97-AF65-F5344CB8AC3E}">
        <p14:creationId xmlns:p14="http://schemas.microsoft.com/office/powerpoint/2010/main" val="15323325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C82A8670-C41B-B36A-21E0-6FAA699D27EA}"/>
              </a:ext>
            </a:extLst>
          </p:cNvPr>
          <p:cNvSpPr>
            <a:spLocks noGrp="1"/>
          </p:cNvSpPr>
          <p:nvPr>
            <p:ph type="sldNum" sz="quarter" idx="4"/>
          </p:nvPr>
        </p:nvSpPr>
        <p:spPr>
          <a:xfrm>
            <a:off x="873904" y="6233310"/>
            <a:ext cx="379478" cy="365125"/>
          </a:xfrm>
        </p:spPr>
        <p:txBody>
          <a:bodyPr vert="horz" lIns="91440" tIns="45720" rIns="91440" bIns="45720" rtlCol="0" anchor="ctr">
            <a:normAutofit/>
          </a:bodyPr>
          <a:lstStyle/>
          <a:p>
            <a:pPr>
              <a:spcAft>
                <a:spcPts val="600"/>
              </a:spcAft>
            </a:pPr>
            <a:fld id="{061D4518-DBE8-46BB-971E-9C55B65CD50A}" type="slidenum">
              <a:rPr lang="en-GB" smtClean="0"/>
              <a:pPr>
                <a:spcAft>
                  <a:spcPts val="600"/>
                </a:spcAft>
              </a:pPr>
              <a:t>4</a:t>
            </a:fld>
            <a:endParaRPr lang="en-GB"/>
          </a:p>
        </p:txBody>
      </p:sp>
      <p:pic>
        <p:nvPicPr>
          <p:cNvPr id="8" name="Εικόνα 7">
            <a:extLst>
              <a:ext uri="{FF2B5EF4-FFF2-40B4-BE49-F238E27FC236}">
                <a16:creationId xmlns:a16="http://schemas.microsoft.com/office/drawing/2014/main" id="{061920C3-7F26-444B-459F-8822186FB430}"/>
              </a:ext>
            </a:extLst>
          </p:cNvPr>
          <p:cNvPicPr>
            <a:picLocks noChangeAspect="1"/>
          </p:cNvPicPr>
          <p:nvPr/>
        </p:nvPicPr>
        <p:blipFill>
          <a:blip r:embed="rId2"/>
          <a:srcRect r="5670" b="11517"/>
          <a:stretch>
            <a:fillRect/>
          </a:stretch>
        </p:blipFill>
        <p:spPr>
          <a:xfrm>
            <a:off x="1428820" y="1020284"/>
            <a:ext cx="9799986" cy="4817431"/>
          </a:xfrm>
          <a:prstGeom prst="rect">
            <a:avLst/>
          </a:prstGeom>
        </p:spPr>
      </p:pic>
      <p:sp>
        <p:nvSpPr>
          <p:cNvPr id="3" name="TextBox 2">
            <a:extLst>
              <a:ext uri="{FF2B5EF4-FFF2-40B4-BE49-F238E27FC236}">
                <a16:creationId xmlns:a16="http://schemas.microsoft.com/office/drawing/2014/main" id="{CFDED736-7911-8A59-DD5F-3E8C4B090555}"/>
              </a:ext>
            </a:extLst>
          </p:cNvPr>
          <p:cNvSpPr txBox="1"/>
          <p:nvPr/>
        </p:nvSpPr>
        <p:spPr>
          <a:xfrm>
            <a:off x="878206" y="347800"/>
            <a:ext cx="10901215" cy="400110"/>
          </a:xfrm>
          <a:prstGeom prst="rect">
            <a:avLst/>
          </a:prstGeom>
          <a:noFill/>
        </p:spPr>
        <p:txBody>
          <a:bodyPr wrap="square" rtlCol="0">
            <a:spAutoFit/>
          </a:bodyPr>
          <a:lstStyle/>
          <a:p>
            <a:pPr algn="ctr"/>
            <a:r>
              <a:rPr lang="el-GR" sz="2000" b="1" dirty="0">
                <a:solidFill>
                  <a:srgbClr val="001489"/>
                </a:solidFill>
                <a:latin typeface="Arial" panose="020B0604020202020204" pitchFamily="34" charset="0"/>
                <a:cs typeface="Arial" panose="020B0604020202020204" pitchFamily="34" charset="0"/>
              </a:rPr>
              <a:t>Έργο </a:t>
            </a:r>
            <a:r>
              <a:rPr lang="en-US" sz="2000" b="1" dirty="0">
                <a:solidFill>
                  <a:srgbClr val="001489"/>
                </a:solidFill>
                <a:latin typeface="Arial" panose="020B0604020202020204" pitchFamily="34" charset="0"/>
                <a:cs typeface="Arial" panose="020B0604020202020204" pitchFamily="34" charset="0"/>
              </a:rPr>
              <a:t>GSEU</a:t>
            </a:r>
            <a:r>
              <a:rPr lang="el-GR" sz="2000" b="1" dirty="0">
                <a:solidFill>
                  <a:srgbClr val="001489"/>
                </a:solidFill>
                <a:latin typeface="Arial" panose="020B0604020202020204" pitchFamily="34" charset="0"/>
                <a:cs typeface="Arial" panose="020B0604020202020204" pitchFamily="34" charset="0"/>
              </a:rPr>
              <a:t>:</a:t>
            </a:r>
            <a:r>
              <a:rPr lang="en-US" sz="2000" b="1" dirty="0">
                <a:solidFill>
                  <a:srgbClr val="001489"/>
                </a:solidFill>
                <a:latin typeface="Arial" panose="020B0604020202020204" pitchFamily="34" charset="0"/>
                <a:cs typeface="Arial" panose="020B0604020202020204" pitchFamily="34" charset="0"/>
              </a:rPr>
              <a:t> </a:t>
            </a:r>
            <a:r>
              <a:rPr lang="el-GR" sz="2000" b="1" i="1" dirty="0">
                <a:solidFill>
                  <a:srgbClr val="001489"/>
                </a:solidFill>
                <a:latin typeface="Arial" panose="020B0604020202020204" pitchFamily="34" charset="0"/>
                <a:cs typeface="Arial" panose="020B0604020202020204" pitchFamily="34" charset="0"/>
              </a:rPr>
              <a:t>δράσεις και παραδοτέα διαθέσιμα στην ιστοσελίδα του έργου</a:t>
            </a:r>
          </a:p>
        </p:txBody>
      </p:sp>
    </p:spTree>
    <p:extLst>
      <p:ext uri="{BB962C8B-B14F-4D97-AF65-F5344CB8AC3E}">
        <p14:creationId xmlns:p14="http://schemas.microsoft.com/office/powerpoint/2010/main" val="315672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5127480" y="3537315"/>
            <a:ext cx="6435870" cy="625110"/>
          </a:xfrm>
          <a:prstGeom prst="rect">
            <a:avLst/>
          </a:prstGeom>
          <a:noFill/>
          <a:ln w="0">
            <a:noFill/>
          </a:ln>
        </p:spPr>
        <p:txBody>
          <a:bodyPr lIns="90000" tIns="45000" rIns="90000" bIns="45000" anchor="t">
            <a:noAutofit/>
          </a:bodyPr>
          <a:lstStyle/>
          <a:p>
            <a:pPr marL="714375" indent="-714375"/>
            <a:r>
              <a:rPr lang="en-GB" sz="2000" b="1" spc="-1" dirty="0">
                <a:solidFill>
                  <a:srgbClr val="163683"/>
                </a:solidFill>
                <a:latin typeface="Arial"/>
              </a:rPr>
              <a:t>WP</a:t>
            </a:r>
            <a:r>
              <a:rPr lang="el-GR" sz="2000" b="1" spc="-1" dirty="0">
                <a:solidFill>
                  <a:srgbClr val="163683"/>
                </a:solidFill>
                <a:latin typeface="Arial"/>
              </a:rPr>
              <a:t>5:	</a:t>
            </a:r>
            <a:r>
              <a:rPr lang="en-GB" sz="2000" b="1" spc="-1" dirty="0">
                <a:solidFill>
                  <a:srgbClr val="163683"/>
                </a:solidFill>
                <a:latin typeface="Arial"/>
              </a:rPr>
              <a:t>Coastal vulnerability assessment </a:t>
            </a:r>
            <a:r>
              <a:rPr lang="en-GB" sz="2000" spc="-1" dirty="0">
                <a:solidFill>
                  <a:srgbClr val="163683"/>
                </a:solidFill>
                <a:latin typeface="Arial"/>
              </a:rPr>
              <a:t>&amp; </a:t>
            </a:r>
            <a:br>
              <a:rPr lang="en-GB" sz="2000" spc="-1" dirty="0">
                <a:solidFill>
                  <a:srgbClr val="163683"/>
                </a:solidFill>
                <a:latin typeface="Arial"/>
              </a:rPr>
            </a:br>
            <a:r>
              <a:rPr lang="el-GR" sz="2000" spc="-1" dirty="0">
                <a:solidFill>
                  <a:srgbClr val="163683"/>
                </a:solidFill>
                <a:latin typeface="Arial"/>
              </a:rPr>
              <a:t>Ο</a:t>
            </a:r>
            <a:r>
              <a:rPr lang="en-GB" sz="2000" spc="-1" dirty="0" err="1">
                <a:solidFill>
                  <a:srgbClr val="163683"/>
                </a:solidFill>
                <a:latin typeface="Arial"/>
              </a:rPr>
              <a:t>ptimised</a:t>
            </a:r>
            <a:r>
              <a:rPr lang="en-GB" sz="2000" spc="-1" dirty="0">
                <a:solidFill>
                  <a:srgbClr val="163683"/>
                </a:solidFill>
                <a:latin typeface="Arial"/>
              </a:rPr>
              <a:t> offshore windfarm siting</a:t>
            </a:r>
            <a:endParaRPr lang="en-US" sz="2000" b="1" spc="-1" dirty="0">
              <a:solidFill>
                <a:srgbClr val="163683"/>
              </a:solidFill>
              <a:latin typeface="Arial"/>
            </a:endParaRPr>
          </a:p>
        </p:txBody>
      </p:sp>
      <p:pic>
        <p:nvPicPr>
          <p:cNvPr id="2" name="Picture 1">
            <a:extLst>
              <a:ext uri="{FF2B5EF4-FFF2-40B4-BE49-F238E27FC236}">
                <a16:creationId xmlns:a16="http://schemas.microsoft.com/office/drawing/2014/main" id="{2791557F-3E39-DC2F-9EA1-08E8C447DE15}"/>
              </a:ext>
            </a:extLst>
          </p:cNvPr>
          <p:cNvPicPr>
            <a:picLocks noChangeAspect="1"/>
          </p:cNvPicPr>
          <p:nvPr/>
        </p:nvPicPr>
        <p:blipFill>
          <a:blip r:embed="rId3"/>
          <a:stretch>
            <a:fillRect/>
          </a:stretch>
        </p:blipFill>
        <p:spPr>
          <a:xfrm>
            <a:off x="4009227" y="6057884"/>
            <a:ext cx="794509" cy="729139"/>
          </a:xfrm>
          <a:prstGeom prst="rect">
            <a:avLst/>
          </a:prstGeom>
        </p:spPr>
      </p:pic>
      <p:pic>
        <p:nvPicPr>
          <p:cNvPr id="3" name="Picture 2">
            <a:extLst>
              <a:ext uri="{FF2B5EF4-FFF2-40B4-BE49-F238E27FC236}">
                <a16:creationId xmlns:a16="http://schemas.microsoft.com/office/drawing/2014/main" id="{1C63D28D-0F18-3E00-BEBD-22D50025F84F}"/>
              </a:ext>
            </a:extLst>
          </p:cNvPr>
          <p:cNvPicPr>
            <a:picLocks noChangeAspect="1"/>
          </p:cNvPicPr>
          <p:nvPr/>
        </p:nvPicPr>
        <p:blipFill>
          <a:blip r:embed="rId4"/>
          <a:stretch>
            <a:fillRect/>
          </a:stretch>
        </p:blipFill>
        <p:spPr>
          <a:xfrm>
            <a:off x="5121853" y="6212400"/>
            <a:ext cx="1298561" cy="524301"/>
          </a:xfrm>
          <a:prstGeom prst="rect">
            <a:avLst/>
          </a:prstGeom>
        </p:spPr>
      </p:pic>
      <p:pic>
        <p:nvPicPr>
          <p:cNvPr id="4" name="Picture 3">
            <a:extLst>
              <a:ext uri="{FF2B5EF4-FFF2-40B4-BE49-F238E27FC236}">
                <a16:creationId xmlns:a16="http://schemas.microsoft.com/office/drawing/2014/main" id="{E11DA05A-A565-2464-1995-CC6E58C61FBF}"/>
              </a:ext>
            </a:extLst>
          </p:cNvPr>
          <p:cNvPicPr>
            <a:picLocks noChangeAspect="1"/>
          </p:cNvPicPr>
          <p:nvPr/>
        </p:nvPicPr>
        <p:blipFill>
          <a:blip r:embed="rId5"/>
          <a:stretch>
            <a:fillRect/>
          </a:stretch>
        </p:blipFill>
        <p:spPr>
          <a:xfrm>
            <a:off x="6771881" y="6174353"/>
            <a:ext cx="1243692" cy="518205"/>
          </a:xfrm>
          <a:prstGeom prst="rect">
            <a:avLst/>
          </a:prstGeom>
        </p:spPr>
      </p:pic>
      <p:pic>
        <p:nvPicPr>
          <p:cNvPr id="5" name="Picture 4">
            <a:extLst>
              <a:ext uri="{FF2B5EF4-FFF2-40B4-BE49-F238E27FC236}">
                <a16:creationId xmlns:a16="http://schemas.microsoft.com/office/drawing/2014/main" id="{CC0C3BC5-BCC7-9151-6E86-22F54A682CC6}"/>
              </a:ext>
            </a:extLst>
          </p:cNvPr>
          <p:cNvPicPr>
            <a:picLocks noChangeAspect="1"/>
          </p:cNvPicPr>
          <p:nvPr/>
        </p:nvPicPr>
        <p:blipFill>
          <a:blip r:embed="rId6"/>
          <a:stretch>
            <a:fillRect/>
          </a:stretch>
        </p:blipFill>
        <p:spPr>
          <a:xfrm>
            <a:off x="8072909" y="6150068"/>
            <a:ext cx="1963082" cy="566977"/>
          </a:xfrm>
          <a:prstGeom prst="rect">
            <a:avLst/>
          </a:prstGeom>
        </p:spPr>
      </p:pic>
      <p:pic>
        <p:nvPicPr>
          <p:cNvPr id="6" name="Picture 5">
            <a:extLst>
              <a:ext uri="{FF2B5EF4-FFF2-40B4-BE49-F238E27FC236}">
                <a16:creationId xmlns:a16="http://schemas.microsoft.com/office/drawing/2014/main" id="{C9B0C06F-04AD-260C-F196-03079E6D974F}"/>
              </a:ext>
            </a:extLst>
          </p:cNvPr>
          <p:cNvPicPr>
            <a:picLocks noChangeAspect="1"/>
          </p:cNvPicPr>
          <p:nvPr/>
        </p:nvPicPr>
        <p:blipFill>
          <a:blip r:embed="rId7"/>
          <a:stretch>
            <a:fillRect/>
          </a:stretch>
        </p:blipFill>
        <p:spPr>
          <a:xfrm>
            <a:off x="10300995" y="6126460"/>
            <a:ext cx="469401" cy="629197"/>
          </a:xfrm>
          <a:prstGeom prst="rect">
            <a:avLst/>
          </a:prstGeom>
        </p:spPr>
      </p:pic>
      <p:sp>
        <p:nvSpPr>
          <p:cNvPr id="8" name="PlaceHolder 3">
            <a:extLst>
              <a:ext uri="{FF2B5EF4-FFF2-40B4-BE49-F238E27FC236}">
                <a16:creationId xmlns:a16="http://schemas.microsoft.com/office/drawing/2014/main" id="{22E5C110-01E0-1990-2ACE-896C2F6DCDAB}"/>
              </a:ext>
            </a:extLst>
          </p:cNvPr>
          <p:cNvSpPr txBox="1">
            <a:spLocks/>
          </p:cNvSpPr>
          <p:nvPr/>
        </p:nvSpPr>
        <p:spPr>
          <a:xfrm>
            <a:off x="114389" y="1063026"/>
            <a:ext cx="3314700" cy="4743414"/>
          </a:xfrm>
          <a:prstGeom prst="rect">
            <a:avLst/>
          </a:prstGeom>
          <a:noFill/>
          <a:ln w="0">
            <a:noFill/>
          </a:ln>
        </p:spPr>
        <p:txBody>
          <a:bodyPr lIns="90000" tIns="45000" rIns="90000" bIns="4500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400" b="1" i="0" u="sng"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Core Team:</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1" i="0" u="none"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Eleftheria Poyiadji, HSGME</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Marilena Eleftheriou, HSGME</a:t>
            </a:r>
            <a:endParaRPr kumimoji="0" lang="el-GR" sz="1300" b="0" i="0" u="none"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a:p>
            <a:pPr indent="0">
              <a:lnSpc>
                <a:spcPct val="120000"/>
              </a:lnSpc>
              <a:spcBef>
                <a:spcPts val="1001"/>
              </a:spcBef>
              <a:buNone/>
              <a:tabLst>
                <a:tab pos="0" algn="l"/>
              </a:tabLst>
              <a:defRPr/>
            </a:pPr>
            <a:r>
              <a:rPr lang="nl-NL" sz="1300" spc="-1" dirty="0">
                <a:solidFill>
                  <a:srgbClr val="FFFFFF"/>
                </a:solidFill>
              </a:rPr>
              <a:t>Anna Koutroulli, HSGME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Aurelie Maspataud, BRGM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Nicola Dakin, BGS</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Verner Brandbyge Ernstsen, GEUS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Joana Esteves Martins, TNO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Kay Koster, TNO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Rémi Thieblemont, BRGM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Håkan Johansson, SGU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Luke Bateson, BGS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Audrey Baills, BRGM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endParaRPr kumimoji="0" lang="nl-NL" sz="1300" b="0" i="0" u="none" strike="noStrike" kern="1200" cap="none" spc="-1" normalizeH="0" baseline="0" noProof="0" dirty="0">
              <a:ln>
                <a:noFill/>
              </a:ln>
              <a:solidFill>
                <a:srgbClr val="FFFFFF"/>
              </a:solidFill>
              <a:effectLst/>
              <a:uLnTx/>
              <a:uFillTx/>
              <a:latin typeface="Arial"/>
              <a:ea typeface="+mn-ea"/>
              <a:cs typeface="+mn-cs"/>
            </a:endParaRP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endParaRPr kumimoji="0" lang="nl-NL" sz="1300" b="0" i="0" u="none" strike="noStrike" kern="1200" cap="none" spc="-1" normalizeH="0" baseline="0" noProof="0" dirty="0">
              <a:ln>
                <a:noFill/>
              </a:ln>
              <a:solidFill>
                <a:srgbClr val="000000"/>
              </a:solidFill>
              <a:effectLst/>
              <a:uLnTx/>
              <a:uFillTx/>
              <a:latin typeface="Arial"/>
              <a:ea typeface="+mn-ea"/>
              <a:cs typeface="+mn-cs"/>
            </a:endParaRPr>
          </a:p>
        </p:txBody>
      </p:sp>
      <p:sp>
        <p:nvSpPr>
          <p:cNvPr id="10" name="PlaceHolder 1">
            <a:extLst>
              <a:ext uri="{FF2B5EF4-FFF2-40B4-BE49-F238E27FC236}">
                <a16:creationId xmlns:a16="http://schemas.microsoft.com/office/drawing/2014/main" id="{2E0298C8-FEDC-AE30-17E6-BEC248637D33}"/>
              </a:ext>
            </a:extLst>
          </p:cNvPr>
          <p:cNvSpPr txBox="1">
            <a:spLocks/>
          </p:cNvSpPr>
          <p:nvPr/>
        </p:nvSpPr>
        <p:spPr>
          <a:xfrm>
            <a:off x="5127480" y="4241444"/>
            <a:ext cx="6435870" cy="903105"/>
          </a:xfrm>
          <a:prstGeom prst="rect">
            <a:avLst/>
          </a:prstGeom>
          <a:noFill/>
          <a:ln w="0">
            <a:noFill/>
          </a:ln>
        </p:spPr>
        <p:txBody>
          <a:bodyPr lIns="90000" tIns="45000" rIns="90000" bIns="4500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14375" indent="-714375"/>
            <a:r>
              <a:rPr lang="el-GR" sz="2000" b="1" spc="-1" dirty="0">
                <a:solidFill>
                  <a:srgbClr val="163683"/>
                </a:solidFill>
                <a:latin typeface="Arial"/>
              </a:rPr>
              <a:t>ΠΕ5:	Εκτίμηση της Παράκτιας τρωτότητας </a:t>
            </a:r>
            <a:r>
              <a:rPr lang="el-GR" sz="2000" spc="-1" dirty="0">
                <a:solidFill>
                  <a:srgbClr val="163683"/>
                </a:solidFill>
                <a:latin typeface="Arial"/>
              </a:rPr>
              <a:t>&amp; Θέσπιση Βέλτιστων πρακτικών για την </a:t>
            </a:r>
            <a:r>
              <a:rPr lang="el-GR" sz="2000" spc="-1" dirty="0" err="1">
                <a:solidFill>
                  <a:srgbClr val="163683"/>
                </a:solidFill>
                <a:latin typeface="Arial"/>
              </a:rPr>
              <a:t>χωροθέτηση</a:t>
            </a:r>
            <a:r>
              <a:rPr lang="el-GR" sz="2000" spc="-1" dirty="0">
                <a:solidFill>
                  <a:srgbClr val="163683"/>
                </a:solidFill>
                <a:latin typeface="Arial"/>
              </a:rPr>
              <a:t> </a:t>
            </a:r>
            <a:r>
              <a:rPr lang="el-GR" sz="2000" spc="-1" dirty="0" err="1">
                <a:solidFill>
                  <a:srgbClr val="163683"/>
                </a:solidFill>
                <a:latin typeface="Arial"/>
              </a:rPr>
              <a:t>Υπεράκτιων</a:t>
            </a:r>
            <a:r>
              <a:rPr lang="el-GR" sz="2000" spc="-1" dirty="0">
                <a:solidFill>
                  <a:srgbClr val="163683"/>
                </a:solidFill>
                <a:latin typeface="Arial"/>
              </a:rPr>
              <a:t> αιολικών πάρκων</a:t>
            </a:r>
            <a:endParaRPr lang="en-US" sz="2000" b="1" spc="-1" dirty="0">
              <a:solidFill>
                <a:srgbClr val="163683"/>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DE64A83C-FD39-6F55-0F63-5255C0314885}"/>
              </a:ext>
            </a:extLst>
          </p:cNvPr>
          <p:cNvSpPr>
            <a:spLocks noGrp="1"/>
          </p:cNvSpPr>
          <p:nvPr>
            <p:ph type="sldNum" sz="quarter" idx="4"/>
          </p:nvPr>
        </p:nvSpPr>
        <p:spPr/>
        <p:txBody>
          <a:bodyPr/>
          <a:lstStyle/>
          <a:p>
            <a:fld id="{061D4518-DBE8-46BB-971E-9C55B65CD50A}" type="slidenum">
              <a:rPr lang="en-GB" noProof="0" smtClean="0"/>
              <a:pPr/>
              <a:t>6</a:t>
            </a:fld>
            <a:endParaRPr lang="en-GB" noProof="0"/>
          </a:p>
        </p:txBody>
      </p:sp>
      <p:sp>
        <p:nvSpPr>
          <p:cNvPr id="5" name="TextBox 4">
            <a:extLst>
              <a:ext uri="{FF2B5EF4-FFF2-40B4-BE49-F238E27FC236}">
                <a16:creationId xmlns:a16="http://schemas.microsoft.com/office/drawing/2014/main" id="{B7A61175-7F83-8E76-FBB5-519E64345961}"/>
              </a:ext>
            </a:extLst>
          </p:cNvPr>
          <p:cNvSpPr txBox="1"/>
          <p:nvPr/>
        </p:nvSpPr>
        <p:spPr>
          <a:xfrm>
            <a:off x="825518" y="1894282"/>
            <a:ext cx="5841982" cy="2316019"/>
          </a:xfrm>
          <a:prstGeom prst="rect">
            <a:avLst/>
          </a:prstGeom>
          <a:noFill/>
        </p:spPr>
        <p:txBody>
          <a:bodyPr wrap="square">
            <a:spAutoFit/>
          </a:bodyPr>
          <a:lstStyle/>
          <a:p>
            <a:pPr marL="299085" marR="5080" lvl="0" indent="-287020">
              <a:spcBef>
                <a:spcPts val="1260"/>
              </a:spcBef>
              <a:buFont typeface="Wingdings"/>
              <a:buChar char=""/>
              <a:tabLst>
                <a:tab pos="299085" algn="l"/>
              </a:tabLst>
              <a:defRPr/>
            </a:pPr>
            <a:r>
              <a:rPr kumimoji="0" lang="en-GB" sz="1600" b="1" i="0" u="sng" strike="noStrike" kern="1200" cap="none" spc="0" normalizeH="0" baseline="0" noProof="0" dirty="0">
                <a:ln>
                  <a:noFill/>
                </a:ln>
                <a:solidFill>
                  <a:srgbClr val="001489"/>
                </a:solidFill>
                <a:effectLst/>
                <a:uLnTx/>
                <a:uFillTx/>
                <a:latin typeface="Arial" panose="020B0604020202020204" pitchFamily="34" charset="0"/>
              </a:rPr>
              <a:t>Task</a:t>
            </a:r>
            <a:r>
              <a:rPr kumimoji="0" lang="el-GR" sz="1600" b="1" i="0" u="sng" strike="noStrike" kern="1200" cap="none" spc="0" normalizeH="0" baseline="0" noProof="0" dirty="0">
                <a:ln>
                  <a:noFill/>
                </a:ln>
                <a:solidFill>
                  <a:srgbClr val="001489"/>
                </a:solidFill>
                <a:effectLst/>
                <a:uLnTx/>
                <a:uFillTx/>
                <a:latin typeface="Arial" panose="020B0604020202020204" pitchFamily="34" charset="0"/>
              </a:rPr>
              <a:t> 5.1: </a:t>
            </a:r>
            <a:r>
              <a:rPr lang="el-GR" sz="1600" b="1" u="sng" dirty="0">
                <a:solidFill>
                  <a:srgbClr val="001489"/>
                </a:solidFill>
                <a:latin typeface="Arial" panose="020B0604020202020204" pitchFamily="34" charset="0"/>
              </a:rPr>
              <a:t>Παράκτια τρωτότητα και κλιματική αλλαγή</a:t>
            </a:r>
            <a:r>
              <a:rPr lang="el-GR" sz="1600" dirty="0">
                <a:solidFill>
                  <a:srgbClr val="001489"/>
                </a:solidFill>
                <a:latin typeface="Arial" panose="020B0604020202020204" pitchFamily="34" charset="0"/>
              </a:rPr>
              <a:t> </a:t>
            </a:r>
            <a:r>
              <a:rPr kumimoji="0" lang="el-GR" sz="1600" i="0" u="none" strike="noStrike" kern="1200" cap="none" spc="0" normalizeH="0" baseline="0" noProof="0" dirty="0">
                <a:ln>
                  <a:noFill/>
                </a:ln>
                <a:solidFill>
                  <a:srgbClr val="001489"/>
                </a:solidFill>
                <a:effectLst/>
                <a:uLnTx/>
                <a:uFillTx/>
                <a:latin typeface="Arial" panose="020B0604020202020204" pitchFamily="34" charset="0"/>
              </a:rPr>
              <a:t>(</a:t>
            </a:r>
            <a:r>
              <a:rPr kumimoji="0" lang="en-US" sz="1600" i="0" u="none" strike="noStrike" kern="1200" cap="none" spc="0" normalizeH="0" baseline="0" noProof="0" dirty="0">
                <a:ln>
                  <a:noFill/>
                </a:ln>
                <a:solidFill>
                  <a:srgbClr val="001489"/>
                </a:solidFill>
                <a:effectLst/>
                <a:uLnTx/>
                <a:uFillTx/>
                <a:latin typeface="Arial" panose="020B0604020202020204" pitchFamily="34" charset="0"/>
              </a:rPr>
              <a:t>B</a:t>
            </a:r>
            <a:r>
              <a:rPr lang="en-US" sz="1600" dirty="0">
                <a:solidFill>
                  <a:srgbClr val="001489"/>
                </a:solidFill>
                <a:latin typeface="Arial" panose="020B0604020202020204" pitchFamily="34" charset="0"/>
              </a:rPr>
              <a:t>RGM</a:t>
            </a:r>
            <a:r>
              <a:rPr kumimoji="0" lang="en-US" sz="1600" i="0" u="none" strike="noStrike" kern="1200" cap="none" spc="0" normalizeH="0" baseline="0" noProof="0" dirty="0">
                <a:ln>
                  <a:noFill/>
                </a:ln>
                <a:solidFill>
                  <a:srgbClr val="001489"/>
                </a:solidFill>
                <a:effectLst/>
                <a:uLnTx/>
                <a:uFillTx/>
                <a:latin typeface="Arial" panose="020B0604020202020204" pitchFamily="34" charset="0"/>
              </a:rPr>
              <a:t>)</a:t>
            </a:r>
            <a:r>
              <a:rPr kumimoji="0" lang="el-GR" sz="1600" i="0" u="none" strike="noStrike" kern="1200" cap="none" spc="0" normalizeH="0" baseline="0" noProof="0" dirty="0">
                <a:ln>
                  <a:noFill/>
                </a:ln>
                <a:solidFill>
                  <a:srgbClr val="001489"/>
                </a:solidFill>
                <a:effectLst/>
                <a:uLnTx/>
                <a:uFillTx/>
                <a:latin typeface="Arial" panose="020B0604020202020204" pitchFamily="34" charset="0"/>
              </a:rPr>
              <a:t>.</a:t>
            </a:r>
          </a:p>
          <a:p>
            <a:pPr marL="299085" marR="5080" indent="-287020">
              <a:spcBef>
                <a:spcPts val="1260"/>
              </a:spcBef>
              <a:buFont typeface="Wingdings"/>
              <a:buChar char=""/>
              <a:tabLst>
                <a:tab pos="299085" algn="l"/>
              </a:tabLst>
              <a:defRPr/>
            </a:pPr>
            <a:r>
              <a:rPr lang="en-GB" sz="1600" dirty="0">
                <a:solidFill>
                  <a:prstClr val="black"/>
                </a:solidFill>
                <a:latin typeface="Arial" panose="020B0604020202020204" pitchFamily="34" charset="0"/>
              </a:rPr>
              <a:t>Task 5.2</a:t>
            </a:r>
            <a:r>
              <a:rPr lang="el-GR" sz="1600" dirty="0">
                <a:solidFill>
                  <a:prstClr val="black"/>
                </a:solidFill>
                <a:latin typeface="Arial" panose="020B0604020202020204" pitchFamily="34" charset="0"/>
              </a:rPr>
              <a:t>:</a:t>
            </a:r>
            <a:r>
              <a:rPr lang="en-GB" sz="1600" dirty="0">
                <a:solidFill>
                  <a:prstClr val="black"/>
                </a:solidFill>
                <a:latin typeface="Arial" panose="020B0604020202020204" pitchFamily="34" charset="0"/>
              </a:rPr>
              <a:t> </a:t>
            </a:r>
            <a:r>
              <a:rPr lang="el-GR" sz="1600" dirty="0" err="1">
                <a:solidFill>
                  <a:prstClr val="black"/>
                </a:solidFill>
                <a:latin typeface="Arial" panose="020B0604020202020204" pitchFamily="34" charset="0"/>
              </a:rPr>
              <a:t>Χωροθέτηση</a:t>
            </a:r>
            <a:r>
              <a:rPr lang="el-GR" sz="1600" dirty="0">
                <a:solidFill>
                  <a:prstClr val="black"/>
                </a:solidFill>
                <a:latin typeface="Arial" panose="020B0604020202020204" pitchFamily="34" charset="0"/>
              </a:rPr>
              <a:t> </a:t>
            </a:r>
            <a:r>
              <a:rPr lang="el-GR" sz="1600" dirty="0" err="1">
                <a:solidFill>
                  <a:prstClr val="black"/>
                </a:solidFill>
                <a:latin typeface="Arial" panose="020B0604020202020204" pitchFamily="34" charset="0"/>
              </a:rPr>
              <a:t>Υπεράκτιων</a:t>
            </a:r>
            <a:r>
              <a:rPr lang="el-GR" sz="1600" dirty="0">
                <a:solidFill>
                  <a:prstClr val="black"/>
                </a:solidFill>
                <a:latin typeface="Arial" panose="020B0604020202020204" pitchFamily="34" charset="0"/>
              </a:rPr>
              <a:t> αιολικών πάρκων </a:t>
            </a:r>
            <a:r>
              <a:rPr lang="en-US" sz="1600" dirty="0">
                <a:solidFill>
                  <a:prstClr val="black"/>
                </a:solidFill>
                <a:latin typeface="Arial" panose="020B0604020202020204" pitchFamily="34" charset="0"/>
              </a:rPr>
              <a:t>(UKRI-BGS)</a:t>
            </a:r>
            <a:endParaRPr lang="el-GR" sz="1600" dirty="0">
              <a:solidFill>
                <a:prstClr val="black"/>
              </a:solidFill>
              <a:latin typeface="Arial" panose="020B0604020202020204" pitchFamily="34" charset="0"/>
            </a:endParaRPr>
          </a:p>
          <a:p>
            <a:pPr marL="299085" marR="5080" indent="-287020">
              <a:spcBef>
                <a:spcPts val="1260"/>
              </a:spcBef>
              <a:buFont typeface="Wingdings"/>
              <a:buChar char=""/>
              <a:tabLst>
                <a:tab pos="299085" algn="l"/>
              </a:tabLst>
              <a:defRPr/>
            </a:pPr>
            <a:r>
              <a:rPr lang="el-GR" sz="1600" dirty="0" err="1">
                <a:solidFill>
                  <a:prstClr val="black"/>
                </a:solidFill>
                <a:latin typeface="Arial" panose="020B0604020202020204" pitchFamily="34" charset="0"/>
              </a:rPr>
              <a:t>Task</a:t>
            </a:r>
            <a:r>
              <a:rPr lang="el-GR" sz="1600" dirty="0">
                <a:solidFill>
                  <a:prstClr val="black"/>
                </a:solidFill>
                <a:latin typeface="Arial" panose="020B0604020202020204" pitchFamily="34" charset="0"/>
              </a:rPr>
              <a:t> 5.3: Υπηρεσίες και επιχειρηματικότητα </a:t>
            </a:r>
            <a:r>
              <a:rPr lang="en-US" sz="1600" dirty="0">
                <a:solidFill>
                  <a:prstClr val="black"/>
                </a:solidFill>
                <a:latin typeface="Arial" panose="020B0604020202020204" pitchFamily="34" charset="0"/>
              </a:rPr>
              <a:t>(TNO)</a:t>
            </a:r>
            <a:r>
              <a:rPr lang="el-GR" sz="1600" dirty="0">
                <a:solidFill>
                  <a:prstClr val="black"/>
                </a:solidFill>
                <a:latin typeface="Arial" panose="020B0604020202020204" pitchFamily="34" charset="0"/>
              </a:rPr>
              <a:t>.</a:t>
            </a:r>
            <a:endParaRPr lang="en-US" sz="1600" dirty="0">
              <a:solidFill>
                <a:prstClr val="black"/>
              </a:solidFill>
              <a:latin typeface="Arial" panose="020B0604020202020204" pitchFamily="34" charset="0"/>
            </a:endParaRPr>
          </a:p>
          <a:p>
            <a:pPr marL="299085" marR="5080" indent="-287020">
              <a:spcBef>
                <a:spcPts val="1260"/>
              </a:spcBef>
              <a:buFont typeface="Wingdings"/>
              <a:buChar char=""/>
              <a:tabLst>
                <a:tab pos="299085" algn="l"/>
              </a:tabLst>
              <a:defRPr/>
            </a:pPr>
            <a:r>
              <a:rPr lang="en-GB" sz="1600" b="1" u="sng" dirty="0">
                <a:solidFill>
                  <a:srgbClr val="001489"/>
                </a:solidFill>
                <a:latin typeface="Arial" panose="020B0604020202020204" pitchFamily="34" charset="0"/>
              </a:rPr>
              <a:t>Task</a:t>
            </a:r>
            <a:r>
              <a:rPr lang="el-GR" sz="1600" b="1" u="sng" dirty="0">
                <a:solidFill>
                  <a:srgbClr val="001489"/>
                </a:solidFill>
                <a:latin typeface="Arial" panose="020B0604020202020204" pitchFamily="34" charset="0"/>
              </a:rPr>
              <a:t> 5.4: Συνεργασία μεταξύ των Πακέτων Εργασίας του Έργου</a:t>
            </a:r>
            <a:r>
              <a:rPr lang="el-GR" sz="1600" dirty="0">
                <a:solidFill>
                  <a:srgbClr val="001489"/>
                </a:solidFill>
                <a:latin typeface="Arial" panose="020B0604020202020204" pitchFamily="34" charset="0"/>
              </a:rPr>
              <a:t> </a:t>
            </a:r>
            <a:r>
              <a:rPr lang="en-US" sz="1600" dirty="0">
                <a:solidFill>
                  <a:srgbClr val="001489"/>
                </a:solidFill>
                <a:latin typeface="Arial" panose="020B0604020202020204" pitchFamily="34" charset="0"/>
              </a:rPr>
              <a:t>(GEUS)</a:t>
            </a:r>
            <a:r>
              <a:rPr lang="el-GR" sz="1600" dirty="0">
                <a:solidFill>
                  <a:srgbClr val="001489"/>
                </a:solidFill>
                <a:latin typeface="Arial" panose="020B0604020202020204" pitchFamily="34" charset="0"/>
              </a:rPr>
              <a:t>.</a:t>
            </a:r>
            <a:endParaRPr lang="en-US" sz="1600" dirty="0">
              <a:solidFill>
                <a:srgbClr val="001489"/>
              </a:solidFill>
              <a:latin typeface="Arial" panose="020B0604020202020204" pitchFamily="34" charset="0"/>
            </a:endParaRPr>
          </a:p>
        </p:txBody>
      </p:sp>
      <p:sp>
        <p:nvSpPr>
          <p:cNvPr id="9" name="TextBox 8">
            <a:extLst>
              <a:ext uri="{FF2B5EF4-FFF2-40B4-BE49-F238E27FC236}">
                <a16:creationId xmlns:a16="http://schemas.microsoft.com/office/drawing/2014/main" id="{4C6C7ECE-5285-81F0-4E1F-33BE1DF73C67}"/>
              </a:ext>
            </a:extLst>
          </p:cNvPr>
          <p:cNvSpPr txBox="1"/>
          <p:nvPr/>
        </p:nvSpPr>
        <p:spPr>
          <a:xfrm>
            <a:off x="825518" y="1244421"/>
            <a:ext cx="609738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Η ΕΑΓΜΕ συντονίζει την υλοποίηση του 5</a:t>
            </a:r>
            <a:r>
              <a:rPr kumimoji="0" lang="el-GR" sz="1600" b="0" i="0" u="none" strike="noStrike" kern="1200" cap="none" spc="0" normalizeH="0" baseline="3000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ου</a:t>
            </a:r>
            <a:r>
              <a:rPr kumimoji="0" lang="el-G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πακέτου  εργασίας (WP5) του </a:t>
            </a:r>
            <a:r>
              <a:rPr lang="el-GR" sz="1600" dirty="0">
                <a:solidFill>
                  <a:prstClr val="black"/>
                </a:solidFill>
                <a:latin typeface="Arial" panose="020B0604020202020204" pitchFamily="34" charset="0"/>
                <a:ea typeface="Times New Roman" panose="02020603050405020304" pitchFamily="18" charset="0"/>
                <a:cs typeface="Arial" panose="020B0604020202020204" pitchFamily="34" charset="0"/>
              </a:rPr>
              <a:t>έργου </a:t>
            </a:r>
            <a:r>
              <a:rPr lang="en-US" sz="1600" dirty="0">
                <a:solidFill>
                  <a:prstClr val="black"/>
                </a:solidFill>
                <a:latin typeface="Arial" panose="020B0604020202020204" pitchFamily="34" charset="0"/>
                <a:ea typeface="Times New Roman" panose="02020603050405020304" pitchFamily="18" charset="0"/>
                <a:cs typeface="Arial" panose="020B0604020202020204" pitchFamily="34" charset="0"/>
              </a:rPr>
              <a:t>GSEU,</a:t>
            </a:r>
            <a:r>
              <a:rPr lang="el-GR" sz="1600" dirty="0">
                <a:solidFill>
                  <a:prstClr val="black"/>
                </a:solidFill>
                <a:latin typeface="Arial" panose="020B0604020202020204" pitchFamily="34" charset="0"/>
                <a:ea typeface="Times New Roman" panose="02020603050405020304" pitchFamily="18" charset="0"/>
                <a:cs typeface="Arial" panose="020B0604020202020204" pitchFamily="34" charset="0"/>
              </a:rPr>
              <a:t> με τις ακόλουθες</a:t>
            </a:r>
            <a:r>
              <a:rPr kumimoji="0" lang="el-G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4 Ενέργειες (</a:t>
            </a:r>
            <a:r>
              <a:rPr kumimoji="0" lang="el-GR" sz="16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Tasks</a:t>
            </a:r>
            <a:r>
              <a:rPr kumimoji="0" lang="el-GR"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ndParaRPr>
          </a:p>
        </p:txBody>
      </p:sp>
      <p:pic>
        <p:nvPicPr>
          <p:cNvPr id="10" name="Picture 27">
            <a:extLst>
              <a:ext uri="{FF2B5EF4-FFF2-40B4-BE49-F238E27FC236}">
                <a16:creationId xmlns:a16="http://schemas.microsoft.com/office/drawing/2014/main" id="{5ACB5249-DF26-707D-DA3B-452E459B6C37}"/>
              </a:ext>
            </a:extLst>
          </p:cNvPr>
          <p:cNvPicPr>
            <a:picLocks noChangeAspect="1"/>
          </p:cNvPicPr>
          <p:nvPr/>
        </p:nvPicPr>
        <p:blipFill>
          <a:blip r:embed="rId2"/>
          <a:srcRect l="1462" t="529"/>
          <a:stretch/>
        </p:blipFill>
        <p:spPr>
          <a:xfrm>
            <a:off x="6898731" y="2919506"/>
            <a:ext cx="3837709" cy="3060792"/>
          </a:xfrm>
          <a:prstGeom prst="rect">
            <a:avLst/>
          </a:prstGeom>
          <a:ln w="38100">
            <a:noFill/>
          </a:ln>
          <a:effectLst>
            <a:outerShdw blurRad="292100" dist="139700" dir="2700000" algn="tl" rotWithShape="0">
              <a:srgbClr val="333333">
                <a:alpha val="65000"/>
              </a:srgbClr>
            </a:outerShdw>
          </a:effectLst>
        </p:spPr>
      </p:pic>
      <p:grpSp>
        <p:nvGrpSpPr>
          <p:cNvPr id="11" name="Groupe 1">
            <a:extLst>
              <a:ext uri="{FF2B5EF4-FFF2-40B4-BE49-F238E27FC236}">
                <a16:creationId xmlns:a16="http://schemas.microsoft.com/office/drawing/2014/main" id="{D19CFB1F-FA20-8A50-6649-30E6AB83217D}"/>
              </a:ext>
            </a:extLst>
          </p:cNvPr>
          <p:cNvGrpSpPr>
            <a:grpSpLocks noChangeAspect="1"/>
          </p:cNvGrpSpPr>
          <p:nvPr/>
        </p:nvGrpSpPr>
        <p:grpSpPr>
          <a:xfrm>
            <a:off x="7374310" y="1076464"/>
            <a:ext cx="4636715" cy="3149379"/>
            <a:chOff x="4327292" y="1161147"/>
            <a:chExt cx="7825949" cy="5315592"/>
          </a:xfrm>
        </p:grpSpPr>
        <p:pic>
          <p:nvPicPr>
            <p:cNvPr id="12" name="Image 11">
              <a:extLst>
                <a:ext uri="{FF2B5EF4-FFF2-40B4-BE49-F238E27FC236}">
                  <a16:creationId xmlns:a16="http://schemas.microsoft.com/office/drawing/2014/main" id="{63899D64-D2E7-DF5D-0AF2-B0EE0E959EE8}"/>
                </a:ext>
              </a:extLst>
            </p:cNvPr>
            <p:cNvPicPr>
              <a:picLocks noChangeAspect="1"/>
            </p:cNvPicPr>
            <p:nvPr/>
          </p:nvPicPr>
          <p:blipFill rotWithShape="1">
            <a:blip r:embed="rId3"/>
            <a:srcRect t="54817"/>
            <a:stretch/>
          </p:blipFill>
          <p:spPr>
            <a:xfrm>
              <a:off x="5889392" y="4079630"/>
              <a:ext cx="6263849" cy="2397109"/>
            </a:xfrm>
            <a:prstGeom prst="rect">
              <a:avLst/>
            </a:prstGeom>
          </p:spPr>
        </p:pic>
        <p:pic>
          <p:nvPicPr>
            <p:cNvPr id="13" name="Image 12">
              <a:extLst>
                <a:ext uri="{FF2B5EF4-FFF2-40B4-BE49-F238E27FC236}">
                  <a16:creationId xmlns:a16="http://schemas.microsoft.com/office/drawing/2014/main" id="{FCBD42B4-1E4A-08A7-9340-56357962CE5C}"/>
                </a:ext>
              </a:extLst>
            </p:cNvPr>
            <p:cNvPicPr>
              <a:picLocks noChangeAspect="1"/>
            </p:cNvPicPr>
            <p:nvPr/>
          </p:nvPicPr>
          <p:blipFill rotWithShape="1">
            <a:blip r:embed="rId3"/>
            <a:srcRect b="46067"/>
            <a:stretch/>
          </p:blipFill>
          <p:spPr>
            <a:xfrm>
              <a:off x="5878733" y="1171416"/>
              <a:ext cx="6263849" cy="2861322"/>
            </a:xfrm>
            <a:prstGeom prst="rect">
              <a:avLst/>
            </a:prstGeom>
          </p:spPr>
        </p:pic>
        <p:pic>
          <p:nvPicPr>
            <p:cNvPr id="14" name="Image 13">
              <a:extLst>
                <a:ext uri="{FF2B5EF4-FFF2-40B4-BE49-F238E27FC236}">
                  <a16:creationId xmlns:a16="http://schemas.microsoft.com/office/drawing/2014/main" id="{333B784B-D03D-0DC2-F497-79003646CA9F}"/>
                </a:ext>
              </a:extLst>
            </p:cNvPr>
            <p:cNvPicPr>
              <a:picLocks noChangeAspect="1"/>
            </p:cNvPicPr>
            <p:nvPr/>
          </p:nvPicPr>
          <p:blipFill>
            <a:blip r:embed="rId4"/>
            <a:stretch>
              <a:fillRect/>
            </a:stretch>
          </p:blipFill>
          <p:spPr>
            <a:xfrm>
              <a:off x="4327292" y="1161147"/>
              <a:ext cx="1562100" cy="2771775"/>
            </a:xfrm>
            <a:prstGeom prst="rect">
              <a:avLst/>
            </a:prstGeom>
          </p:spPr>
        </p:pic>
      </p:grpSp>
      <p:pic>
        <p:nvPicPr>
          <p:cNvPr id="16" name="Picture 36">
            <a:extLst>
              <a:ext uri="{FF2B5EF4-FFF2-40B4-BE49-F238E27FC236}">
                <a16:creationId xmlns:a16="http://schemas.microsoft.com/office/drawing/2014/main" id="{5192DF63-0316-0459-3AC1-2F22B97367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3061" y="4065570"/>
            <a:ext cx="3042169" cy="2434812"/>
          </a:xfrm>
          <a:prstGeom prst="rect">
            <a:avLst/>
          </a:prstGeom>
        </p:spPr>
      </p:pic>
      <p:sp>
        <p:nvSpPr>
          <p:cNvPr id="19" name="TextBox 18">
            <a:extLst>
              <a:ext uri="{FF2B5EF4-FFF2-40B4-BE49-F238E27FC236}">
                <a16:creationId xmlns:a16="http://schemas.microsoft.com/office/drawing/2014/main" id="{12ADC21F-B596-38EE-7052-13737933B247}"/>
              </a:ext>
            </a:extLst>
          </p:cNvPr>
          <p:cNvSpPr txBox="1"/>
          <p:nvPr/>
        </p:nvSpPr>
        <p:spPr>
          <a:xfrm>
            <a:off x="471487" y="307436"/>
            <a:ext cx="11249025" cy="707886"/>
          </a:xfrm>
          <a:prstGeom prst="rect">
            <a:avLst/>
          </a:prstGeom>
          <a:noFill/>
        </p:spPr>
        <p:txBody>
          <a:bodyPr wrap="square">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lang="el-GR" sz="2000" b="1" dirty="0">
                <a:solidFill>
                  <a:srgbClr val="001489"/>
                </a:solidFill>
                <a:latin typeface="Arial" panose="020B0604020202020204" pitchFamily="34" charset="0"/>
                <a:ea typeface="+mj-ea"/>
                <a:cs typeface="Arial" panose="020B0604020202020204" pitchFamily="34" charset="0"/>
              </a:rPr>
              <a:t>WP5: Εκτίμηση της Παράκτιας τρωτότητας </a:t>
            </a:r>
            <a:r>
              <a:rPr lang="el-GR" sz="2000" dirty="0">
                <a:solidFill>
                  <a:srgbClr val="001489"/>
                </a:solidFill>
                <a:latin typeface="Arial" panose="020B0604020202020204" pitchFamily="34" charset="0"/>
                <a:ea typeface="+mj-ea"/>
                <a:cs typeface="Arial" panose="020B0604020202020204" pitchFamily="34" charset="0"/>
              </a:rPr>
              <a:t>&amp; Θέσπιση Βέλτιστων πρακτικών για την </a:t>
            </a:r>
            <a:r>
              <a:rPr lang="el-GR" sz="2000" dirty="0" err="1">
                <a:solidFill>
                  <a:srgbClr val="001489"/>
                </a:solidFill>
                <a:latin typeface="Arial" panose="020B0604020202020204" pitchFamily="34" charset="0"/>
                <a:ea typeface="+mj-ea"/>
                <a:cs typeface="Arial" panose="020B0604020202020204" pitchFamily="34" charset="0"/>
              </a:rPr>
              <a:t>χωροθέτηση</a:t>
            </a:r>
            <a:r>
              <a:rPr lang="el-GR" sz="2000" dirty="0">
                <a:solidFill>
                  <a:srgbClr val="001489"/>
                </a:solidFill>
                <a:latin typeface="Arial" panose="020B0604020202020204" pitchFamily="34" charset="0"/>
                <a:ea typeface="+mj-ea"/>
                <a:cs typeface="Arial" panose="020B0604020202020204" pitchFamily="34" charset="0"/>
              </a:rPr>
              <a:t> </a:t>
            </a:r>
            <a:r>
              <a:rPr lang="el-GR" sz="2000" dirty="0" err="1">
                <a:solidFill>
                  <a:srgbClr val="001489"/>
                </a:solidFill>
                <a:latin typeface="Arial" panose="020B0604020202020204" pitchFamily="34" charset="0"/>
                <a:ea typeface="+mj-ea"/>
                <a:cs typeface="Arial" panose="020B0604020202020204" pitchFamily="34" charset="0"/>
              </a:rPr>
              <a:t>Υπεράκτιων</a:t>
            </a:r>
            <a:r>
              <a:rPr lang="el-GR" sz="2000" dirty="0">
                <a:solidFill>
                  <a:srgbClr val="001489"/>
                </a:solidFill>
                <a:latin typeface="Arial" panose="020B0604020202020204" pitchFamily="34" charset="0"/>
                <a:ea typeface="+mj-ea"/>
                <a:cs typeface="Arial" panose="020B0604020202020204" pitchFamily="34" charset="0"/>
              </a:rPr>
              <a:t> αιολικών πάρκων</a:t>
            </a:r>
            <a:endParaRPr lang="en-US" sz="2000" dirty="0">
              <a:solidFill>
                <a:srgbClr val="001489"/>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6620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5"/>
                                        </p:tgtEl>
                                        <p:attrNameLst>
                                          <p:attrName>fillcolor</p:attrName>
                                        </p:attrNameLst>
                                      </p:cBhvr>
                                      <p:to>
                                        <a:schemeClr val="accent2"/>
                                      </p:to>
                                    </p:animClr>
                                    <p:set>
                                      <p:cBhvr>
                                        <p:cTn id="7" dur="2000" fill="hold"/>
                                        <p:tgtEl>
                                          <p:spTgt spid="5"/>
                                        </p:tgtEl>
                                        <p:attrNameLst>
                                          <p:attrName>fill.type</p:attrName>
                                        </p:attrNameLst>
                                      </p:cBhvr>
                                      <p:to>
                                        <p:strVal val="solid"/>
                                      </p:to>
                                    </p:set>
                                    <p:set>
                                      <p:cBhvr>
                                        <p:cTn id="8" dur="20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0FF61FBC-A69B-F64C-D923-79D289E25FCD}"/>
              </a:ext>
            </a:extLst>
          </p:cNvPr>
          <p:cNvSpPr>
            <a:spLocks noGrp="1"/>
          </p:cNvSpPr>
          <p:nvPr>
            <p:ph type="sldNum" sz="quarter" idx="4"/>
          </p:nvPr>
        </p:nvSpPr>
        <p:spPr/>
        <p:txBody>
          <a:bodyPr/>
          <a:lstStyle/>
          <a:p>
            <a:fld id="{061D4518-DBE8-46BB-971E-9C55B65CD50A}" type="slidenum">
              <a:rPr lang="en-GB" noProof="0" smtClean="0"/>
              <a:pPr/>
              <a:t>7</a:t>
            </a:fld>
            <a:endParaRPr lang="en-GB" noProof="0"/>
          </a:p>
        </p:txBody>
      </p:sp>
      <p:sp>
        <p:nvSpPr>
          <p:cNvPr id="6" name="Τίτλος 2">
            <a:extLst>
              <a:ext uri="{FF2B5EF4-FFF2-40B4-BE49-F238E27FC236}">
                <a16:creationId xmlns:a16="http://schemas.microsoft.com/office/drawing/2014/main" id="{D8BD75F3-1168-46CB-0C89-066E6134ED6A}"/>
              </a:ext>
            </a:extLst>
          </p:cNvPr>
          <p:cNvSpPr txBox="1">
            <a:spLocks/>
          </p:cNvSpPr>
          <p:nvPr/>
        </p:nvSpPr>
        <p:spPr>
          <a:xfrm>
            <a:off x="838200" y="347883"/>
            <a:ext cx="10515600" cy="400110"/>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065" marR="5080">
              <a:lnSpc>
                <a:spcPct val="100000"/>
              </a:lnSpc>
              <a:spcBef>
                <a:spcPts val="1260"/>
              </a:spcBef>
              <a:tabLst>
                <a:tab pos="299085" algn="l"/>
              </a:tabLst>
              <a:defRPr/>
            </a:pPr>
            <a:r>
              <a:rPr lang="en-GB" sz="2000" b="1" dirty="0">
                <a:solidFill>
                  <a:srgbClr val="001489"/>
                </a:solidFill>
                <a:ea typeface="+mn-ea"/>
                <a:cs typeface="+mn-cs"/>
              </a:rPr>
              <a:t>Task</a:t>
            </a:r>
            <a:r>
              <a:rPr lang="el-GR" sz="2000" b="1" dirty="0">
                <a:solidFill>
                  <a:srgbClr val="001489"/>
                </a:solidFill>
                <a:ea typeface="+mn-ea"/>
                <a:cs typeface="+mn-cs"/>
              </a:rPr>
              <a:t> 5.1: </a:t>
            </a:r>
            <a:r>
              <a:rPr lang="el-GR" sz="2000" dirty="0">
                <a:solidFill>
                  <a:srgbClr val="001489"/>
                </a:solidFill>
                <a:ea typeface="+mn-ea"/>
                <a:cs typeface="+mn-cs"/>
              </a:rPr>
              <a:t>Παράκτια τρωτότητα και κλιματική αλλαγή</a:t>
            </a:r>
            <a:endParaRPr lang="en-US" sz="2000" dirty="0">
              <a:solidFill>
                <a:srgbClr val="001489"/>
              </a:solidFill>
              <a:ea typeface="+mn-ea"/>
              <a:cs typeface="+mn-cs"/>
            </a:endParaRPr>
          </a:p>
        </p:txBody>
      </p:sp>
      <p:sp>
        <p:nvSpPr>
          <p:cNvPr id="7" name="TextBox 6">
            <a:extLst>
              <a:ext uri="{FF2B5EF4-FFF2-40B4-BE49-F238E27FC236}">
                <a16:creationId xmlns:a16="http://schemas.microsoft.com/office/drawing/2014/main" id="{361EBCC3-7B87-4055-D0BE-40E1323A94A8}"/>
              </a:ext>
            </a:extLst>
          </p:cNvPr>
          <p:cNvSpPr txBox="1"/>
          <p:nvPr/>
        </p:nvSpPr>
        <p:spPr>
          <a:xfrm>
            <a:off x="873904" y="1116883"/>
            <a:ext cx="5665005" cy="830997"/>
          </a:xfrm>
          <a:prstGeom prst="rect">
            <a:avLst/>
          </a:prstGeom>
          <a:noFill/>
        </p:spPr>
        <p:txBody>
          <a:bodyPr wrap="square">
            <a:spAutoFit/>
          </a:bodyPr>
          <a:lstStyle/>
          <a:p>
            <a:pPr marL="1162050" lvl="0" indent="-1162050">
              <a:defRPr/>
            </a:pPr>
            <a:r>
              <a:rPr lang="en-US" sz="1600" b="1" dirty="0">
                <a:solidFill>
                  <a:srgbClr val="001489"/>
                </a:solidFill>
                <a:latin typeface="Arial" panose="020B0604020202020204" pitchFamily="34" charset="0"/>
                <a:ea typeface="Verdana" panose="020B0604030504040204" pitchFamily="34" charset="0"/>
              </a:rPr>
              <a:t>Task 5.</a:t>
            </a:r>
            <a:r>
              <a:rPr lang="es-ES" sz="1600" b="1" dirty="0">
                <a:solidFill>
                  <a:srgbClr val="001489"/>
                </a:solidFill>
                <a:latin typeface="Arial" panose="020B0604020202020204" pitchFamily="34" charset="0"/>
                <a:ea typeface="Verdana" panose="020B0604030504040204" pitchFamily="34" charset="0"/>
              </a:rPr>
              <a:t>1.a</a:t>
            </a:r>
            <a:r>
              <a:rPr lang="el-GR" sz="1600" dirty="0">
                <a:solidFill>
                  <a:srgbClr val="001489"/>
                </a:solidFill>
                <a:latin typeface="Arial" panose="020B0604020202020204" pitchFamily="34" charset="0"/>
                <a:ea typeface="Verdana" panose="020B0604030504040204" pitchFamily="34" charset="0"/>
              </a:rPr>
              <a:t>:	</a:t>
            </a:r>
            <a:r>
              <a:rPr kumimoji="0" lang="el-GR" sz="1600" b="0" i="0" u="none" strike="noStrike" kern="1200" cap="none" spc="0" normalizeH="0" baseline="0" noProof="0" dirty="0">
                <a:ln>
                  <a:noFill/>
                </a:ln>
                <a:solidFill>
                  <a:srgbClr val="001489"/>
                </a:solidFill>
                <a:effectLst/>
                <a:uLnTx/>
                <a:uFillTx/>
                <a:latin typeface="Arial" panose="020B0604020202020204" pitchFamily="34" charset="0"/>
                <a:ea typeface="Verdana" panose="020B0604030504040204" pitchFamily="34" charset="0"/>
              </a:rPr>
              <a:t>Συγκέντρωση ρυπαντών και θρεπτικών από την υποθαλάσσια και παράκτια εκροή υδάτων στις παράκτιες χώρες της Ε.Ε. </a:t>
            </a:r>
            <a:endParaRPr kumimoji="0" lang="en-US" sz="1600" b="0" i="0" u="none" strike="noStrike" kern="1200" cap="none" spc="0" normalizeH="0" baseline="0" noProof="0" dirty="0">
              <a:ln>
                <a:noFill/>
              </a:ln>
              <a:solidFill>
                <a:srgbClr val="001489"/>
              </a:solidFill>
              <a:effectLst/>
              <a:uLnTx/>
              <a:uFillTx/>
              <a:latin typeface="Arial" panose="020B060402020202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BFDF9D28-CC7B-9719-010C-5FF3EF7DD92B}"/>
              </a:ext>
            </a:extLst>
          </p:cNvPr>
          <p:cNvSpPr txBox="1"/>
          <p:nvPr/>
        </p:nvSpPr>
        <p:spPr>
          <a:xfrm>
            <a:off x="663934" y="1947880"/>
            <a:ext cx="6228283" cy="3193182"/>
          </a:xfrm>
          <a:prstGeom prst="rect">
            <a:avLst/>
          </a:prstGeom>
          <a:noFill/>
        </p:spPr>
        <p:txBody>
          <a:bodyPr wrap="square">
            <a:spAutoFit/>
          </a:bodyPr>
          <a:lstStyle/>
          <a:p>
            <a:pPr>
              <a:spcBef>
                <a:spcPts val="900"/>
              </a:spcBef>
              <a:defRPr/>
            </a:pPr>
            <a:r>
              <a:rPr lang="el-GR" sz="1500" b="1" dirty="0">
                <a:latin typeface="Arial" panose="020B0604020202020204" pitchFamily="34" charset="0"/>
                <a:ea typeface="Verdana" panose="020B0604030504040204" pitchFamily="34" charset="0"/>
              </a:rPr>
              <a:t>Δράσεις</a:t>
            </a:r>
            <a:r>
              <a:rPr lang="el-GR" sz="1500" dirty="0">
                <a:latin typeface="Arial" panose="020B0604020202020204" pitchFamily="34" charset="0"/>
                <a:ea typeface="Verdana" panose="020B0604030504040204" pitchFamily="34" charset="0"/>
              </a:rPr>
              <a:t>: </a:t>
            </a:r>
          </a:p>
          <a:p>
            <a:pPr marL="285750" lvl="0" indent="-285750">
              <a:spcBef>
                <a:spcPts val="600"/>
              </a:spcBef>
              <a:buFontTx/>
              <a:buChar char="-"/>
              <a:defRPr/>
            </a:pPr>
            <a:r>
              <a:rPr kumimoji="0" lang="el-GR" sz="1500" b="0"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rPr>
              <a:t>Δημιουργήθηκε δίκτυο ευρωπαϊκών χωρών.</a:t>
            </a:r>
          </a:p>
          <a:p>
            <a:pPr marL="285750" lvl="0" indent="-285750">
              <a:spcBef>
                <a:spcPts val="900"/>
              </a:spcBef>
              <a:buFontTx/>
              <a:buChar char="-"/>
              <a:defRPr/>
            </a:pPr>
            <a:r>
              <a:rPr lang="el-GR" sz="1500" dirty="0">
                <a:solidFill>
                  <a:prstClr val="black"/>
                </a:solidFill>
                <a:latin typeface="Arial" panose="020B0604020202020204" pitchFamily="34" charset="0"/>
                <a:ea typeface="Verdana" panose="020B0604030504040204" pitchFamily="34" charset="0"/>
              </a:rPr>
              <a:t>Διερευνήθηκαν μέσω ερωτηματολογίου:</a:t>
            </a:r>
            <a:endParaRPr lang="en-US" sz="1500" dirty="0">
              <a:solidFill>
                <a:prstClr val="black"/>
              </a:solidFill>
              <a:latin typeface="Arial" panose="020B0604020202020204" pitchFamily="34" charset="0"/>
              <a:ea typeface="Verdana" panose="020B0604030504040204" pitchFamily="34" charset="0"/>
            </a:endParaRPr>
          </a:p>
          <a:p>
            <a:pPr marL="266700" lvl="0">
              <a:spcBef>
                <a:spcPts val="900"/>
              </a:spcBef>
              <a:defRPr/>
            </a:pPr>
            <a:r>
              <a:rPr lang="el-GR" sz="1500" dirty="0">
                <a:solidFill>
                  <a:prstClr val="black"/>
                </a:solidFill>
                <a:latin typeface="Arial" panose="020B0604020202020204" pitchFamily="34" charset="0"/>
                <a:ea typeface="Verdana" panose="020B0604030504040204" pitchFamily="34" charset="0"/>
              </a:rPr>
              <a:t>i) οι υπάρχουσες συνθήκες και προβλήματα στο παράκτιο μέτωπο κάθε ερωτηθείσας χώρας καθώς και την πιθανή ύπαρξη προγραμματισμού / στρατηγικών αντιμετώπισης των προβλημάτων αυτών στο μέλλον</a:t>
            </a:r>
            <a:endParaRPr lang="en-US" sz="1500" dirty="0">
              <a:solidFill>
                <a:prstClr val="black"/>
              </a:solidFill>
              <a:latin typeface="Arial" panose="020B0604020202020204" pitchFamily="34" charset="0"/>
              <a:ea typeface="Verdana" panose="020B0604030504040204" pitchFamily="34" charset="0"/>
            </a:endParaRPr>
          </a:p>
          <a:p>
            <a:pPr marL="266700" lvl="0">
              <a:spcBef>
                <a:spcPts val="900"/>
              </a:spcBef>
              <a:defRPr/>
            </a:pPr>
            <a:r>
              <a:rPr lang="el-GR" sz="1500" dirty="0" err="1">
                <a:solidFill>
                  <a:prstClr val="black"/>
                </a:solidFill>
                <a:latin typeface="Arial" panose="020B0604020202020204" pitchFamily="34" charset="0"/>
                <a:ea typeface="Verdana" panose="020B0604030504040204" pitchFamily="34" charset="0"/>
              </a:rPr>
              <a:t>ii</a:t>
            </a:r>
            <a:r>
              <a:rPr lang="el-GR" sz="1500" dirty="0">
                <a:solidFill>
                  <a:prstClr val="black"/>
                </a:solidFill>
                <a:latin typeface="Arial" panose="020B0604020202020204" pitchFamily="34" charset="0"/>
                <a:ea typeface="Verdana" panose="020B0604030504040204" pitchFamily="34" charset="0"/>
              </a:rPr>
              <a:t>) η ύπαρξη και διαθεσιμότητα σχετικών δεδομένων</a:t>
            </a:r>
            <a:endParaRPr lang="en-US" sz="1500" dirty="0">
              <a:solidFill>
                <a:prstClr val="black"/>
              </a:solidFill>
              <a:latin typeface="Arial" panose="020B0604020202020204" pitchFamily="34" charset="0"/>
              <a:ea typeface="Verdana" panose="020B0604030504040204" pitchFamily="34" charset="0"/>
            </a:endParaRPr>
          </a:p>
          <a:p>
            <a:pPr marL="266700" lvl="0">
              <a:spcBef>
                <a:spcPts val="900"/>
              </a:spcBef>
              <a:defRPr/>
            </a:pPr>
            <a:r>
              <a:rPr lang="el-GR" sz="1500" dirty="0" err="1">
                <a:solidFill>
                  <a:prstClr val="black"/>
                </a:solidFill>
                <a:latin typeface="Arial" panose="020B0604020202020204" pitchFamily="34" charset="0"/>
                <a:ea typeface="Verdana" panose="020B0604030504040204" pitchFamily="34" charset="0"/>
              </a:rPr>
              <a:t>iii</a:t>
            </a:r>
            <a:r>
              <a:rPr lang="el-GR" sz="1500" dirty="0">
                <a:solidFill>
                  <a:prstClr val="black"/>
                </a:solidFill>
                <a:latin typeface="Arial" panose="020B0604020202020204" pitchFamily="34" charset="0"/>
                <a:ea typeface="Verdana" panose="020B0604030504040204" pitchFamily="34" charset="0"/>
              </a:rPr>
              <a:t>) ο βαθμός ενσωμάτωσης των γεωλογικών - υδρογεωλογικών μελετών στις διαδικασίες λήψης αποφάσεων καθώς και την εναρμόνιση με τις σχετικές Ευρωπαϊκές οδηγίες. </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4B66DBAD-3839-5028-F3FB-5D527AA23B97}"/>
              </a:ext>
            </a:extLst>
          </p:cNvPr>
          <p:cNvSpPr txBox="1"/>
          <p:nvPr/>
        </p:nvSpPr>
        <p:spPr>
          <a:xfrm>
            <a:off x="663934" y="5223238"/>
            <a:ext cx="6228283" cy="1092607"/>
          </a:xfrm>
          <a:prstGeom prst="rect">
            <a:avLst/>
          </a:prstGeom>
          <a:noFill/>
        </p:spPr>
        <p:txBody>
          <a:bodyPr wrap="square">
            <a:spAutoFit/>
          </a:bodyPr>
          <a:lstStyle/>
          <a:p>
            <a:r>
              <a:rPr lang="el-GR" sz="1500" b="1" dirty="0">
                <a:latin typeface="Arial" panose="020B0604020202020204" pitchFamily="34" charset="0"/>
                <a:ea typeface="Verdana" panose="020B0604030504040204" pitchFamily="34" charset="0"/>
              </a:rPr>
              <a:t>Αποτελέσματα</a:t>
            </a:r>
            <a:r>
              <a:rPr lang="el-GR" sz="1500" dirty="0">
                <a:latin typeface="Arial" panose="020B0604020202020204" pitchFamily="34" charset="0"/>
                <a:ea typeface="Verdana" panose="020B0604030504040204" pitchFamily="34" charset="0"/>
              </a:rPr>
              <a:t>: </a:t>
            </a:r>
          </a:p>
          <a:p>
            <a:pPr>
              <a:spcBef>
                <a:spcPts val="600"/>
              </a:spcBef>
            </a:pPr>
            <a:r>
              <a:rPr lang="el-GR" sz="1500" dirty="0">
                <a:latin typeface="Arial" panose="020B0604020202020204" pitchFamily="34" charset="0"/>
                <a:ea typeface="Verdana" panose="020B0604030504040204" pitchFamily="34" charset="0"/>
              </a:rPr>
              <a:t>Απαιτείται ισχυρότερη συνεργασία σε επίπεδο Γεωλογικών Οργανισμών της Ευρώπης, με αξιοποίηση </a:t>
            </a:r>
            <a:r>
              <a:rPr lang="el-GR" sz="1500" dirty="0" err="1">
                <a:latin typeface="Arial" panose="020B0604020202020204" pitchFamily="34" charset="0"/>
                <a:ea typeface="Verdana" panose="020B0604030504040204" pitchFamily="34" charset="0"/>
              </a:rPr>
              <a:t>πλατφορμών</a:t>
            </a:r>
            <a:r>
              <a:rPr lang="el-GR" sz="1500" dirty="0">
                <a:latin typeface="Arial" panose="020B0604020202020204" pitchFamily="34" charset="0"/>
                <a:ea typeface="Verdana" panose="020B0604030504040204" pitchFamily="34" charset="0"/>
              </a:rPr>
              <a:t> </a:t>
            </a:r>
            <a:r>
              <a:rPr lang="en-US" sz="1500" dirty="0">
                <a:latin typeface="Arial" panose="020B0604020202020204" pitchFamily="34" charset="0"/>
                <a:ea typeface="Verdana" panose="020B0604030504040204" pitchFamily="34" charset="0"/>
              </a:rPr>
              <a:t>EGDI</a:t>
            </a:r>
            <a:r>
              <a:rPr lang="el-GR" sz="1500" dirty="0">
                <a:latin typeface="Arial" panose="020B0604020202020204" pitchFamily="34" charset="0"/>
                <a:ea typeface="Verdana" panose="020B0604030504040204" pitchFamily="34" charset="0"/>
              </a:rPr>
              <a:t> και EMODNET</a:t>
            </a:r>
            <a:endParaRPr lang="en-US" sz="1500" dirty="0">
              <a:latin typeface="Arial" panose="020B0604020202020204" pitchFamily="34" charset="0"/>
              <a:ea typeface="Verdana" panose="020B0604030504040204" pitchFamily="34" charset="0"/>
            </a:endParaRPr>
          </a:p>
        </p:txBody>
      </p:sp>
      <p:pic>
        <p:nvPicPr>
          <p:cNvPr id="10" name="Image 2" descr="Une image contenant texte, carte, atlas&#10;&#10;Le contenu généré par l’IA peut être incorrect.">
            <a:extLst>
              <a:ext uri="{FF2B5EF4-FFF2-40B4-BE49-F238E27FC236}">
                <a16:creationId xmlns:a16="http://schemas.microsoft.com/office/drawing/2014/main" id="{F51B9D72-9811-710F-320A-596428474AF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0292" y="663862"/>
            <a:ext cx="5215943" cy="5530275"/>
          </a:xfrm>
          <a:prstGeom prst="rect">
            <a:avLst/>
          </a:prstGeom>
          <a:noFill/>
          <a:ln>
            <a:noFill/>
          </a:ln>
        </p:spPr>
      </p:pic>
    </p:spTree>
    <p:extLst>
      <p:ext uri="{BB962C8B-B14F-4D97-AF65-F5344CB8AC3E}">
        <p14:creationId xmlns:p14="http://schemas.microsoft.com/office/powerpoint/2010/main" val="374390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F940B1F8-EBB2-9FF4-7A59-4AF9F27D0B96}"/>
              </a:ext>
            </a:extLst>
          </p:cNvPr>
          <p:cNvSpPr>
            <a:spLocks noGrp="1"/>
          </p:cNvSpPr>
          <p:nvPr>
            <p:ph type="sldNum" sz="quarter" idx="4"/>
          </p:nvPr>
        </p:nvSpPr>
        <p:spPr/>
        <p:txBody>
          <a:bodyPr/>
          <a:lstStyle/>
          <a:p>
            <a:fld id="{061D4518-DBE8-46BB-971E-9C55B65CD50A}" type="slidenum">
              <a:rPr lang="en-GB" noProof="0" smtClean="0"/>
              <a:pPr/>
              <a:t>8</a:t>
            </a:fld>
            <a:endParaRPr lang="en-GB" noProof="0"/>
          </a:p>
        </p:txBody>
      </p:sp>
      <p:sp>
        <p:nvSpPr>
          <p:cNvPr id="6" name="TextBox 5">
            <a:extLst>
              <a:ext uri="{FF2B5EF4-FFF2-40B4-BE49-F238E27FC236}">
                <a16:creationId xmlns:a16="http://schemas.microsoft.com/office/drawing/2014/main" id="{6773EF0E-C24B-1A74-E63F-F452D5C7DDB8}"/>
              </a:ext>
            </a:extLst>
          </p:cNvPr>
          <p:cNvSpPr txBox="1"/>
          <p:nvPr/>
        </p:nvSpPr>
        <p:spPr>
          <a:xfrm>
            <a:off x="787355" y="1285315"/>
            <a:ext cx="6293436" cy="5439951"/>
          </a:xfrm>
          <a:prstGeom prst="rect">
            <a:avLst/>
          </a:prstGeom>
          <a:noFill/>
        </p:spPr>
        <p:txBody>
          <a:bodyPr wrap="square">
            <a:spAutoFit/>
          </a:bodyPr>
          <a:lstStyle/>
          <a:p>
            <a:pPr>
              <a:spcBef>
                <a:spcPts val="600"/>
              </a:spcBef>
            </a:pPr>
            <a:r>
              <a:rPr lang="el-GR" sz="1500" b="1" dirty="0">
                <a:latin typeface="Arial" panose="020B0604020202020204" pitchFamily="34" charset="0"/>
                <a:ea typeface="Verdana" panose="020B0604030504040204" pitchFamily="34" charset="0"/>
              </a:rPr>
              <a:t>Δράσεις</a:t>
            </a:r>
            <a:r>
              <a:rPr lang="el-GR" sz="1500" dirty="0">
                <a:latin typeface="Arial" panose="020B0604020202020204" pitchFamily="34" charset="0"/>
                <a:ea typeface="Verdana" panose="020B0604030504040204" pitchFamily="34" charset="0"/>
              </a:rPr>
              <a:t>: </a:t>
            </a:r>
          </a:p>
          <a:p>
            <a:pPr>
              <a:spcBef>
                <a:spcPts val="600"/>
              </a:spcBef>
            </a:pPr>
            <a:r>
              <a:rPr lang="en-US" sz="1500" dirty="0" err="1">
                <a:latin typeface="Arial" panose="020B0604020202020204" pitchFamily="34" charset="0"/>
                <a:ea typeface="Verdana" panose="020B0604030504040204" pitchFamily="34" charset="0"/>
              </a:rPr>
              <a:t>i</a:t>
            </a:r>
            <a:r>
              <a:rPr lang="en-US" sz="1500" dirty="0">
                <a:latin typeface="Arial" panose="020B0604020202020204" pitchFamily="34" charset="0"/>
                <a:ea typeface="Verdana" panose="020B0604030504040204" pitchFamily="34" charset="0"/>
              </a:rPr>
              <a:t>) </a:t>
            </a:r>
            <a:r>
              <a:rPr lang="el-GR" sz="1500" dirty="0">
                <a:latin typeface="Arial" panose="020B0604020202020204" pitchFamily="34" charset="0"/>
                <a:ea typeface="Verdana" panose="020B0604030504040204" pitchFamily="34" charset="0"/>
              </a:rPr>
              <a:t>Μελέτη σύγχρονων κατακόρυφων εδαφικών μετακινήσεων -</a:t>
            </a:r>
            <a:r>
              <a:rPr lang="en-US" sz="1500" dirty="0">
                <a:latin typeface="Arial" panose="020B0604020202020204" pitchFamily="34" charset="0"/>
                <a:ea typeface="Verdana" panose="020B0604030504040204" pitchFamily="34" charset="0"/>
              </a:rPr>
              <a:t> </a:t>
            </a:r>
            <a:r>
              <a:rPr lang="el-GR" sz="1500" dirty="0">
                <a:latin typeface="Arial" panose="020B0604020202020204" pitchFamily="34" charset="0"/>
                <a:ea typeface="Verdana" panose="020B0604030504040204" pitchFamily="34" charset="0"/>
              </a:rPr>
              <a:t>Δεδομένα αποκλειστικά από την Βάση δεδομένων της </a:t>
            </a:r>
            <a:r>
              <a:rPr lang="el-GR" sz="1500" b="1" dirty="0">
                <a:latin typeface="Arial" panose="020B0604020202020204" pitchFamily="34" charset="0"/>
                <a:ea typeface="Verdana" panose="020B0604030504040204" pitchFamily="34" charset="0"/>
              </a:rPr>
              <a:t>Ευρωπαϊκής Υπηρεσίας Εδαφικών Κινήσεων (</a:t>
            </a:r>
            <a:r>
              <a:rPr lang="en-US" sz="1500" b="1" dirty="0">
                <a:latin typeface="Arial" panose="020B0604020202020204" pitchFamily="34" charset="0"/>
                <a:ea typeface="Verdana" panose="020B0604030504040204" pitchFamily="34" charset="0"/>
              </a:rPr>
              <a:t>EG</a:t>
            </a:r>
            <a:r>
              <a:rPr lang="el-GR" sz="1500" b="1" dirty="0">
                <a:latin typeface="Arial" panose="020B0604020202020204" pitchFamily="34" charset="0"/>
                <a:ea typeface="Verdana" panose="020B0604030504040204" pitchFamily="34" charset="0"/>
              </a:rPr>
              <a:t>Μ</a:t>
            </a:r>
            <a:r>
              <a:rPr lang="en-US" sz="1500" b="1" dirty="0">
                <a:latin typeface="Arial" panose="020B0604020202020204" pitchFamily="34" charset="0"/>
                <a:ea typeface="Verdana" panose="020B0604030504040204" pitchFamily="34" charset="0"/>
              </a:rPr>
              <a:t>S</a:t>
            </a:r>
            <a:r>
              <a:rPr lang="en-US" sz="1500" dirty="0">
                <a:latin typeface="Arial" panose="020B0604020202020204" pitchFamily="34" charset="0"/>
                <a:ea typeface="Verdana" panose="020B0604030504040204" pitchFamily="34" charset="0"/>
              </a:rPr>
              <a:t>) </a:t>
            </a:r>
            <a:r>
              <a:rPr lang="el-GR" sz="1500" dirty="0">
                <a:latin typeface="Arial" panose="020B0604020202020204" pitchFamily="34" charset="0"/>
                <a:ea typeface="Verdana" panose="020B0604030504040204" pitchFamily="34" charset="0"/>
              </a:rPr>
              <a:t>για πρώτη φορά σε Πανευρωπαϊκό επίπεδο εισφέροντας καινούργια στοιχεία σε εθνικό και τοπικό επίπεδο. </a:t>
            </a:r>
          </a:p>
          <a:p>
            <a:pPr>
              <a:spcBef>
                <a:spcPts val="900"/>
              </a:spcBef>
            </a:pPr>
            <a:r>
              <a:rPr lang="en-US" sz="1500" dirty="0">
                <a:latin typeface="Arial" panose="020B0604020202020204" pitchFamily="34" charset="0"/>
                <a:ea typeface="Verdana" panose="020B0604030504040204" pitchFamily="34" charset="0"/>
              </a:rPr>
              <a:t>ii) </a:t>
            </a:r>
            <a:r>
              <a:rPr lang="el-GR" sz="1500" dirty="0">
                <a:latin typeface="Arial" panose="020B0604020202020204" pitchFamily="34" charset="0"/>
                <a:ea typeface="Verdana" panose="020B0604030504040204" pitchFamily="34" charset="0"/>
              </a:rPr>
              <a:t>Δημοσίευση της προαναφερθείσας μελέτης (</a:t>
            </a:r>
            <a:r>
              <a:rPr lang="en-US" sz="1500" dirty="0" err="1">
                <a:latin typeface="Arial" panose="020B0604020202020204" pitchFamily="34" charset="0"/>
                <a:ea typeface="Verdana" panose="020B0604030504040204" pitchFamily="34" charset="0"/>
              </a:rPr>
              <a:t>Thiéblemont</a:t>
            </a:r>
            <a:r>
              <a:rPr lang="en-US" sz="1500" dirty="0">
                <a:latin typeface="Arial" panose="020B0604020202020204" pitchFamily="34" charset="0"/>
                <a:ea typeface="Verdana" panose="020B0604030504040204" pitchFamily="34" charset="0"/>
              </a:rPr>
              <a:t> R., Le </a:t>
            </a:r>
            <a:r>
              <a:rPr lang="en-US" sz="1500" dirty="0" err="1">
                <a:latin typeface="Arial" panose="020B0604020202020204" pitchFamily="34" charset="0"/>
                <a:ea typeface="Verdana" panose="020B0604030504040204" pitchFamily="34" charset="0"/>
              </a:rPr>
              <a:t>Cozannet</a:t>
            </a:r>
            <a:r>
              <a:rPr lang="en-US" sz="1500" dirty="0">
                <a:latin typeface="Arial" panose="020B0604020202020204" pitchFamily="34" charset="0"/>
                <a:ea typeface="Verdana" panose="020B0604030504040204" pitchFamily="34" charset="0"/>
              </a:rPr>
              <a:t> G., Nicholls R.J., Rohmer J., </a:t>
            </a:r>
            <a:r>
              <a:rPr lang="en-US" sz="1500" dirty="0" err="1">
                <a:latin typeface="Arial" panose="020B0604020202020204" pitchFamily="34" charset="0"/>
                <a:ea typeface="Verdana" panose="020B0604030504040204" pitchFamily="34" charset="0"/>
              </a:rPr>
              <a:t>Wöppelmann</a:t>
            </a:r>
            <a:r>
              <a:rPr lang="en-US" sz="1500" dirty="0">
                <a:latin typeface="Arial" panose="020B0604020202020204" pitchFamily="34" charset="0"/>
                <a:ea typeface="Verdana" panose="020B0604030504040204" pitchFamily="34" charset="0"/>
              </a:rPr>
              <a:t> G., </a:t>
            </a:r>
            <a:r>
              <a:rPr lang="en-US" sz="1500" dirty="0" err="1">
                <a:latin typeface="Arial" panose="020B0604020202020204" pitchFamily="34" charset="0"/>
                <a:ea typeface="Verdana" panose="020B0604030504040204" pitchFamily="34" charset="0"/>
              </a:rPr>
              <a:t>Raucoules</a:t>
            </a:r>
            <a:r>
              <a:rPr lang="en-US" sz="1500" dirty="0">
                <a:latin typeface="Arial" panose="020B0604020202020204" pitchFamily="34" charset="0"/>
                <a:ea typeface="Verdana" panose="020B0604030504040204" pitchFamily="34" charset="0"/>
              </a:rPr>
              <a:t> D., et al. 2024. </a:t>
            </a:r>
            <a:r>
              <a:rPr lang="en-US" sz="1500" i="1" dirty="0">
                <a:latin typeface="Arial" panose="020B0604020202020204" pitchFamily="34" charset="0"/>
                <a:ea typeface="Verdana" panose="020B0604030504040204" pitchFamily="34" charset="0"/>
              </a:rPr>
              <a:t>Assessing current coastal subsidence at continental scale: Insights from Europe using the European Ground Motion Service</a:t>
            </a:r>
            <a:r>
              <a:rPr lang="en-US" sz="1500" dirty="0">
                <a:latin typeface="Arial" panose="020B0604020202020204" pitchFamily="34" charset="0"/>
                <a:ea typeface="Verdana" panose="020B0604030504040204" pitchFamily="34" charset="0"/>
              </a:rPr>
              <a:t>. Earth's Future, 12, e2024EF004523. </a:t>
            </a:r>
            <a:r>
              <a:rPr lang="en-US" sz="1500" dirty="0">
                <a:solidFill>
                  <a:srgbClr val="40778C"/>
                </a:solidFill>
                <a:latin typeface="Arial" panose="020B060402020202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https://doi.org/10.1029/2024EF004523</a:t>
            </a:r>
            <a:r>
              <a:rPr lang="en-US" sz="1500" dirty="0">
                <a:solidFill>
                  <a:srgbClr val="40778C"/>
                </a:solidFill>
                <a:latin typeface="Arial" panose="020B0604020202020204" pitchFamily="34" charset="0"/>
                <a:ea typeface="Verdana" panose="020B0604030504040204" pitchFamily="34" charset="0"/>
              </a:rPr>
              <a:t> </a:t>
            </a:r>
            <a:r>
              <a:rPr lang="en-US" sz="1500" dirty="0">
                <a:latin typeface="Arial" panose="020B0604020202020204" pitchFamily="34" charset="0"/>
                <a:ea typeface="Verdana" panose="020B0604030504040204" pitchFamily="34" charset="0"/>
              </a:rPr>
              <a:t>). </a:t>
            </a:r>
          </a:p>
          <a:p>
            <a:pPr>
              <a:spcBef>
                <a:spcPts val="900"/>
              </a:spcBef>
            </a:pPr>
            <a:r>
              <a:rPr lang="en-US" sz="1500" dirty="0">
                <a:latin typeface="Arial" panose="020B0604020202020204" pitchFamily="34" charset="0"/>
                <a:ea typeface="Verdana" panose="020B0604030504040204" pitchFamily="34" charset="0"/>
              </a:rPr>
              <a:t>iii)  </a:t>
            </a:r>
            <a:r>
              <a:rPr lang="el-GR" sz="1500" dirty="0">
                <a:latin typeface="Arial" panose="020B0604020202020204" pitchFamily="34" charset="0"/>
                <a:ea typeface="Verdana" panose="020B0604030504040204" pitchFamily="34" charset="0"/>
              </a:rPr>
              <a:t>Χρησιμοποιήθηκαν προηγμένης τεχνολογίας εργαλεία για την ανάλυση των </a:t>
            </a:r>
            <a:r>
              <a:rPr lang="el-GR" sz="1500" dirty="0" err="1">
                <a:latin typeface="Arial" panose="020B0604020202020204" pitchFamily="34" charset="0"/>
                <a:ea typeface="Verdana" panose="020B0604030504040204" pitchFamily="34" charset="0"/>
              </a:rPr>
              <a:t>χρονοσειρών</a:t>
            </a:r>
            <a:r>
              <a:rPr lang="el-GR" sz="1500" dirty="0">
                <a:latin typeface="Arial" panose="020B0604020202020204" pitchFamily="34" charset="0"/>
                <a:ea typeface="Verdana" panose="020B0604030504040204" pitchFamily="34" charset="0"/>
              </a:rPr>
              <a:t> </a:t>
            </a:r>
            <a:r>
              <a:rPr lang="el-GR" sz="1500" dirty="0" err="1">
                <a:latin typeface="Arial" panose="020B0604020202020204" pitchFamily="34" charset="0"/>
                <a:ea typeface="Verdana" panose="020B0604030504040204" pitchFamily="34" charset="0"/>
              </a:rPr>
              <a:t>InSAR</a:t>
            </a:r>
            <a:r>
              <a:rPr lang="el-GR" sz="1500" dirty="0">
                <a:latin typeface="Arial" panose="020B0604020202020204" pitchFamily="34" charset="0"/>
                <a:ea typeface="Verdana" panose="020B0604030504040204" pitchFamily="34" charset="0"/>
              </a:rPr>
              <a:t>, με σκοπό την μελέτη της τάσης των εδαφικών μετακινήσεων (πιλοτική περιοχή εφαρμογής: παράκτια ζώνη Ην. Βασιλείου).</a:t>
            </a:r>
            <a:endParaRPr lang="en-US" sz="1500" dirty="0">
              <a:latin typeface="Arial" panose="020B0604020202020204" pitchFamily="34" charset="0"/>
              <a:ea typeface="Verdana" panose="020B0604030504040204" pitchFamily="34" charset="0"/>
            </a:endParaRPr>
          </a:p>
          <a:p>
            <a:pPr>
              <a:spcBef>
                <a:spcPts val="900"/>
              </a:spcBef>
            </a:pPr>
            <a:r>
              <a:rPr lang="en-US" sz="1500" dirty="0">
                <a:latin typeface="Arial" panose="020B0604020202020204" pitchFamily="34" charset="0"/>
                <a:ea typeface="Verdana" panose="020B0604030504040204" pitchFamily="34" charset="0"/>
              </a:rPr>
              <a:t>iv) </a:t>
            </a:r>
            <a:r>
              <a:rPr lang="el-GR" sz="1500" dirty="0">
                <a:latin typeface="Arial" panose="020B0604020202020204" pitchFamily="34" charset="0"/>
                <a:ea typeface="Verdana" panose="020B0604030504040204" pitchFamily="34" charset="0"/>
              </a:rPr>
              <a:t>Παρουσιάστηκαν οι κυριότερες μελέτες καθίζησης που πραγματοποιήθηκαν σε περιοχές με εντονότερη εκδήλωση των φαινομένων στην Ευρωπαϊκή Ήπειρο (</a:t>
            </a:r>
            <a:r>
              <a:rPr lang="el-GR" sz="1500" dirty="0" err="1">
                <a:latin typeface="Arial" panose="020B0604020202020204" pitchFamily="34" charset="0"/>
                <a:ea typeface="Verdana" panose="020B0604030504040204" pitchFamily="34" charset="0"/>
              </a:rPr>
              <a:t>subsidence</a:t>
            </a:r>
            <a:r>
              <a:rPr lang="el-GR" sz="1500" dirty="0">
                <a:latin typeface="Arial" panose="020B0604020202020204" pitchFamily="34" charset="0"/>
                <a:ea typeface="Verdana" panose="020B0604030504040204" pitchFamily="34" charset="0"/>
              </a:rPr>
              <a:t> </a:t>
            </a:r>
            <a:r>
              <a:rPr lang="el-GR" sz="1500" dirty="0" err="1">
                <a:latin typeface="Arial" panose="020B0604020202020204" pitchFamily="34" charset="0"/>
                <a:ea typeface="Verdana" panose="020B0604030504040204" pitchFamily="34" charset="0"/>
              </a:rPr>
              <a:t>hotspots</a:t>
            </a:r>
            <a:r>
              <a:rPr lang="el-GR" sz="1500" dirty="0">
                <a:latin typeface="Arial" panose="020B0604020202020204" pitchFamily="34" charset="0"/>
                <a:ea typeface="Verdana" panose="020B0604030504040204" pitchFamily="34" charset="0"/>
              </a:rPr>
              <a:t>), σημαντικές για τον επιχειρησιακό σχεδιασμό έναντι της παράκτιας τρωτότητας: Ολλανδία, Γαλλία, Ελλάδα και Ιταλία. </a:t>
            </a:r>
            <a:endParaRPr lang="en-US" sz="1500" dirty="0">
              <a:latin typeface="Arial" panose="020B0604020202020204" pitchFamily="34" charset="0"/>
              <a:ea typeface="Verdana" panose="020B0604030504040204" pitchFamily="34" charset="0"/>
            </a:endParaRPr>
          </a:p>
          <a:p>
            <a:pPr>
              <a:spcBef>
                <a:spcPts val="600"/>
              </a:spcBef>
            </a:pPr>
            <a:endParaRPr lang="en-US" sz="1500" dirty="0">
              <a:latin typeface="Arial" panose="020B0604020202020204" pitchFamily="34" charset="0"/>
              <a:ea typeface="Verdana" panose="020B0604030504040204" pitchFamily="34" charset="0"/>
            </a:endParaRPr>
          </a:p>
        </p:txBody>
      </p:sp>
      <p:pic>
        <p:nvPicPr>
          <p:cNvPr id="9" name="Εικόνα 8">
            <a:extLst>
              <a:ext uri="{FF2B5EF4-FFF2-40B4-BE49-F238E27FC236}">
                <a16:creationId xmlns:a16="http://schemas.microsoft.com/office/drawing/2014/main" id="{0C39EF99-6B24-AE9F-44AB-B8B827A226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80790" y="1046762"/>
            <a:ext cx="5025485" cy="3414227"/>
          </a:xfrm>
          <a:prstGeom prst="rect">
            <a:avLst/>
          </a:prstGeom>
          <a:noFill/>
        </p:spPr>
      </p:pic>
      <p:sp>
        <p:nvSpPr>
          <p:cNvPr id="11" name="TextBox 10">
            <a:extLst>
              <a:ext uri="{FF2B5EF4-FFF2-40B4-BE49-F238E27FC236}">
                <a16:creationId xmlns:a16="http://schemas.microsoft.com/office/drawing/2014/main" id="{30006AFA-4596-B986-EE70-C11777591E75}"/>
              </a:ext>
            </a:extLst>
          </p:cNvPr>
          <p:cNvSpPr txBox="1"/>
          <p:nvPr/>
        </p:nvSpPr>
        <p:spPr>
          <a:xfrm>
            <a:off x="7465358" y="4460989"/>
            <a:ext cx="4640917" cy="646331"/>
          </a:xfrm>
          <a:prstGeom prst="rect">
            <a:avLst/>
          </a:prstGeom>
          <a:noFill/>
        </p:spPr>
        <p:txBody>
          <a:bodyPr wrap="square">
            <a:spAutoFit/>
          </a:bodyPr>
          <a:lstStyle/>
          <a:p>
            <a:r>
              <a:rPr lang="el-GR" sz="1200" dirty="0">
                <a:solidFill>
                  <a:srgbClr val="0F9ED5">
                    <a:lumMod val="50000"/>
                  </a:srgbClr>
                </a:solidFill>
                <a:latin typeface="Arial" panose="020B0604020202020204" pitchFamily="34" charset="0"/>
                <a:ea typeface="Times New Roman" panose="02020603050405020304" pitchFamily="18" charset="0"/>
              </a:rPr>
              <a:t>Μελέτη καθίζησης στο παράκτιο μέτωπο των Ευρωπαϊκών Χωρών</a:t>
            </a:r>
            <a:r>
              <a:rPr lang="en-US" sz="1200" dirty="0">
                <a:solidFill>
                  <a:srgbClr val="0F9ED5">
                    <a:lumMod val="50000"/>
                  </a:srgbClr>
                </a:solidFill>
                <a:latin typeface="Arial" panose="020B0604020202020204" pitchFamily="34" charset="0"/>
                <a:ea typeface="Times New Roman" panose="02020603050405020304" pitchFamily="18" charset="0"/>
              </a:rPr>
              <a:t>:</a:t>
            </a:r>
            <a:r>
              <a:rPr lang="el-GR" sz="1200" dirty="0">
                <a:solidFill>
                  <a:srgbClr val="0F9ED5">
                    <a:lumMod val="50000"/>
                  </a:srgbClr>
                </a:solidFill>
                <a:latin typeface="Arial" panose="020B0604020202020204" pitchFamily="34" charset="0"/>
                <a:ea typeface="Times New Roman" panose="02020603050405020304" pitchFamily="18" charset="0"/>
              </a:rPr>
              <a:t> Ολλανδία, Γαλλία, Ιταλία και Ελλάδα (από </a:t>
            </a:r>
            <a:r>
              <a:rPr lang="el-GR" sz="1200" dirty="0" err="1">
                <a:solidFill>
                  <a:srgbClr val="0F9ED5">
                    <a:lumMod val="50000"/>
                  </a:srgbClr>
                </a:solidFill>
                <a:latin typeface="Arial" panose="020B0604020202020204" pitchFamily="34" charset="0"/>
                <a:ea typeface="Times New Roman" panose="02020603050405020304" pitchFamily="18" charset="0"/>
              </a:rPr>
              <a:t>Thieblemont</a:t>
            </a:r>
            <a:r>
              <a:rPr lang="el-GR" sz="1200" dirty="0">
                <a:solidFill>
                  <a:srgbClr val="0F9ED5">
                    <a:lumMod val="50000"/>
                  </a:srgbClr>
                </a:solidFill>
                <a:latin typeface="Arial" panose="020B0604020202020204" pitchFamily="34" charset="0"/>
                <a:ea typeface="Times New Roman" panose="02020603050405020304" pitchFamily="18" charset="0"/>
              </a:rPr>
              <a:t> </a:t>
            </a:r>
            <a:r>
              <a:rPr lang="el-GR" sz="1200" dirty="0" err="1">
                <a:solidFill>
                  <a:srgbClr val="0F9ED5">
                    <a:lumMod val="50000"/>
                  </a:srgbClr>
                </a:solidFill>
                <a:latin typeface="Arial" panose="020B0604020202020204" pitchFamily="34" charset="0"/>
                <a:ea typeface="Times New Roman" panose="02020603050405020304" pitchFamily="18" charset="0"/>
              </a:rPr>
              <a:t>et</a:t>
            </a:r>
            <a:r>
              <a:rPr lang="el-GR" sz="1200" dirty="0">
                <a:solidFill>
                  <a:srgbClr val="0F9ED5">
                    <a:lumMod val="50000"/>
                  </a:srgbClr>
                </a:solidFill>
                <a:latin typeface="Arial" panose="020B0604020202020204" pitchFamily="34" charset="0"/>
                <a:ea typeface="Times New Roman" panose="02020603050405020304" pitchFamily="18" charset="0"/>
              </a:rPr>
              <a:t> </a:t>
            </a:r>
            <a:r>
              <a:rPr lang="el-GR" sz="1200" dirty="0" err="1">
                <a:solidFill>
                  <a:srgbClr val="0F9ED5">
                    <a:lumMod val="50000"/>
                  </a:srgbClr>
                </a:solidFill>
                <a:latin typeface="Arial" panose="020B0604020202020204" pitchFamily="34" charset="0"/>
                <a:ea typeface="Times New Roman" panose="02020603050405020304" pitchFamily="18" charset="0"/>
              </a:rPr>
              <a:t>al</a:t>
            </a:r>
            <a:r>
              <a:rPr lang="el-GR" sz="1200" dirty="0">
                <a:solidFill>
                  <a:srgbClr val="0F9ED5">
                    <a:lumMod val="50000"/>
                  </a:srgbClr>
                </a:solidFill>
                <a:latin typeface="Arial" panose="020B0604020202020204" pitchFamily="34" charset="0"/>
                <a:ea typeface="Times New Roman" panose="02020603050405020304" pitchFamily="18" charset="0"/>
              </a:rPr>
              <a:t>., 2024). </a:t>
            </a:r>
            <a:endParaRPr lang="en-US" sz="1200" dirty="0">
              <a:solidFill>
                <a:srgbClr val="0F9ED5">
                  <a:lumMod val="50000"/>
                </a:srgbClr>
              </a:solidFill>
              <a:latin typeface="Arial" panose="020B0604020202020204" pitchFamily="34" charset="0"/>
            </a:endParaRPr>
          </a:p>
        </p:txBody>
      </p:sp>
      <p:sp>
        <p:nvSpPr>
          <p:cNvPr id="4" name="TextBox 3">
            <a:extLst>
              <a:ext uri="{FF2B5EF4-FFF2-40B4-BE49-F238E27FC236}">
                <a16:creationId xmlns:a16="http://schemas.microsoft.com/office/drawing/2014/main" id="{C537F5AE-DCEE-414C-839B-C3FDF3AA2A4F}"/>
              </a:ext>
            </a:extLst>
          </p:cNvPr>
          <p:cNvSpPr txBox="1"/>
          <p:nvPr/>
        </p:nvSpPr>
        <p:spPr>
          <a:xfrm>
            <a:off x="787354" y="351819"/>
            <a:ext cx="6293435" cy="1077218"/>
          </a:xfrm>
          <a:prstGeom prst="rect">
            <a:avLst/>
          </a:prstGeom>
          <a:noFill/>
        </p:spPr>
        <p:txBody>
          <a:bodyPr wrap="square">
            <a:spAutoFit/>
          </a:bodyPr>
          <a:lstStyle/>
          <a:p>
            <a:pPr marL="1162050" lvl="0" indent="-1162050">
              <a:defRPr/>
            </a:pPr>
            <a:r>
              <a:rPr lang="en-US" sz="1600" b="1" dirty="0">
                <a:solidFill>
                  <a:srgbClr val="001489"/>
                </a:solidFill>
                <a:latin typeface="Arial" panose="020B0604020202020204" pitchFamily="34" charset="0"/>
                <a:ea typeface="Verdana" panose="020B0604030504040204" pitchFamily="34" charset="0"/>
              </a:rPr>
              <a:t>Task 5.</a:t>
            </a:r>
            <a:r>
              <a:rPr lang="es-ES" sz="1600" b="1" dirty="0">
                <a:solidFill>
                  <a:srgbClr val="001489"/>
                </a:solidFill>
                <a:latin typeface="Arial" panose="020B0604020202020204" pitchFamily="34" charset="0"/>
                <a:ea typeface="Verdana" panose="020B0604030504040204" pitchFamily="34" charset="0"/>
              </a:rPr>
              <a:t>1.</a:t>
            </a:r>
            <a:r>
              <a:rPr lang="en-US" sz="1600" b="1" dirty="0">
                <a:solidFill>
                  <a:srgbClr val="001489"/>
                </a:solidFill>
                <a:latin typeface="Arial" panose="020B0604020202020204" pitchFamily="34" charset="0"/>
                <a:ea typeface="Verdana" panose="020B0604030504040204" pitchFamily="34" charset="0"/>
              </a:rPr>
              <a:t>b</a:t>
            </a:r>
            <a:r>
              <a:rPr lang="el-GR" sz="1600" dirty="0">
                <a:solidFill>
                  <a:srgbClr val="001489"/>
                </a:solidFill>
                <a:latin typeface="Arial" panose="020B0604020202020204" pitchFamily="34" charset="0"/>
                <a:ea typeface="Verdana" panose="020B0604030504040204" pitchFamily="34" charset="0"/>
              </a:rPr>
              <a:t>:	</a:t>
            </a:r>
            <a:r>
              <a:rPr kumimoji="0" lang="el-GR" sz="1600" b="0" i="0" u="none" strike="noStrike" kern="1200" cap="none" spc="0" normalizeH="0" baseline="0" noProof="0" dirty="0">
                <a:ln>
                  <a:noFill/>
                </a:ln>
                <a:solidFill>
                  <a:srgbClr val="001489"/>
                </a:solidFill>
                <a:effectLst/>
                <a:uLnTx/>
                <a:uFillTx/>
                <a:latin typeface="Arial" panose="020B0604020202020204" pitchFamily="34" charset="0"/>
                <a:ea typeface="Verdana" panose="020B0604030504040204" pitchFamily="34" charset="0"/>
              </a:rPr>
              <a:t>Μελέτη κατακόρυφων κινήσεων του εδάφους (VLM) στις ευρωπαϊκές παράκτιες περιοχές και της συμβολής τους στις σχετικές μεταβολές της στάθμης της θάλασσας. </a:t>
            </a:r>
            <a:endParaRPr kumimoji="0" lang="en-US" sz="1600" b="0" i="0" u="none" strike="noStrike" kern="1200" cap="none" spc="0" normalizeH="0" baseline="0" noProof="0" dirty="0">
              <a:ln>
                <a:noFill/>
              </a:ln>
              <a:solidFill>
                <a:srgbClr val="001489"/>
              </a:solidFill>
              <a:effectLst/>
              <a:uLnTx/>
              <a:uFillTx/>
              <a:latin typeface="Arial" panose="020B0604020202020204" pitchFamily="34" charset="0"/>
              <a:ea typeface="Verdana" panose="020B0604030504040204" pitchFamily="34" charset="0"/>
            </a:endParaRPr>
          </a:p>
        </p:txBody>
      </p:sp>
    </p:spTree>
    <p:extLst>
      <p:ext uri="{BB962C8B-B14F-4D97-AF65-F5344CB8AC3E}">
        <p14:creationId xmlns:p14="http://schemas.microsoft.com/office/powerpoint/2010/main" val="1541814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442D5382-ECEB-BE00-1A73-EC32126E0039}"/>
              </a:ext>
            </a:extLst>
          </p:cNvPr>
          <p:cNvPicPr>
            <a:picLocks noChangeAspect="1"/>
          </p:cNvPicPr>
          <p:nvPr/>
        </p:nvPicPr>
        <p:blipFill>
          <a:blip r:embed="rId2"/>
          <a:stretch>
            <a:fillRect/>
          </a:stretch>
        </p:blipFill>
        <p:spPr>
          <a:xfrm>
            <a:off x="5941415" y="2390280"/>
            <a:ext cx="6051837" cy="3757954"/>
          </a:xfrm>
          <a:prstGeom prst="rect">
            <a:avLst/>
          </a:prstGeom>
        </p:spPr>
      </p:pic>
      <p:sp>
        <p:nvSpPr>
          <p:cNvPr id="3" name="Τίτλος 2">
            <a:extLst>
              <a:ext uri="{FF2B5EF4-FFF2-40B4-BE49-F238E27FC236}">
                <a16:creationId xmlns:a16="http://schemas.microsoft.com/office/drawing/2014/main" id="{FAECCE84-688E-535C-9D19-0DF130BC71F8}"/>
              </a:ext>
            </a:extLst>
          </p:cNvPr>
          <p:cNvSpPr>
            <a:spLocks noGrp="1"/>
          </p:cNvSpPr>
          <p:nvPr>
            <p:ph type="title"/>
          </p:nvPr>
        </p:nvSpPr>
        <p:spPr>
          <a:xfrm>
            <a:off x="780823" y="174317"/>
            <a:ext cx="10473583" cy="1597629"/>
          </a:xfrm>
        </p:spPr>
        <p:txBody>
          <a:bodyPr>
            <a:normAutofit fontScale="90000"/>
          </a:bodyPr>
          <a:lstStyle/>
          <a:p>
            <a:r>
              <a:rPr lang="en-US" sz="1800" dirty="0">
                <a:hlinkClick r:id="rId3">
                  <a:extLst>
                    <a:ext uri="{A12FA001-AC4F-418D-AE19-62706E023703}">
                      <ahyp:hlinkClr xmlns:ahyp="http://schemas.microsoft.com/office/drawing/2018/hyperlinkcolor" val="tx"/>
                    </a:ext>
                  </a:extLst>
                </a:hlinkClick>
              </a:rPr>
              <a:t>Lessons learned from European land subsidence</a:t>
            </a:r>
            <a:br>
              <a:rPr lang="en-US" sz="1100" b="0" dirty="0"/>
            </a:br>
            <a:r>
              <a:rPr lang="en-US" sz="1100" b="0" dirty="0">
                <a:solidFill>
                  <a:schemeClr val="tx1"/>
                </a:solidFill>
              </a:rPr>
              <a:t>Koster, K.</a:t>
            </a:r>
            <a:r>
              <a:rPr lang="en-US" sz="1100" b="0" baseline="30000" dirty="0">
                <a:solidFill>
                  <a:schemeClr val="tx1"/>
                </a:solidFill>
              </a:rPr>
              <a:t>1</a:t>
            </a:r>
            <a:r>
              <a:rPr lang="en-US" sz="1100" b="0" dirty="0">
                <a:solidFill>
                  <a:schemeClr val="tx1"/>
                </a:solidFill>
              </a:rPr>
              <a:t>, Verberne, M.</a:t>
            </a:r>
            <a:r>
              <a:rPr lang="en-US" sz="1100" b="0" baseline="30000" dirty="0">
                <a:solidFill>
                  <a:schemeClr val="tx1"/>
                </a:solidFill>
              </a:rPr>
              <a:t>1</a:t>
            </a:r>
            <a:r>
              <a:rPr lang="en-US" sz="1100" b="0" dirty="0">
                <a:solidFill>
                  <a:schemeClr val="tx1"/>
                </a:solidFill>
              </a:rPr>
              <a:t>, Hussain, E.</a:t>
            </a:r>
            <a:r>
              <a:rPr lang="en-US" sz="1100" b="0" baseline="30000" dirty="0">
                <a:solidFill>
                  <a:schemeClr val="tx1"/>
                </a:solidFill>
              </a:rPr>
              <a:t>2</a:t>
            </a:r>
            <a:r>
              <a:rPr lang="en-US" sz="1100" b="0" dirty="0">
                <a:solidFill>
                  <a:schemeClr val="tx1"/>
                </a:solidFill>
              </a:rPr>
              <a:t>, Bateson, L.</a:t>
            </a:r>
            <a:r>
              <a:rPr lang="en-US" sz="1100" b="0" baseline="30000" dirty="0">
                <a:solidFill>
                  <a:schemeClr val="tx1"/>
                </a:solidFill>
              </a:rPr>
              <a:t> 2</a:t>
            </a:r>
            <a:r>
              <a:rPr lang="en-US" sz="1100" b="0" dirty="0">
                <a:solidFill>
                  <a:schemeClr val="tx1"/>
                </a:solidFill>
              </a:rPr>
              <a:t>, Bekaert, D.</a:t>
            </a:r>
            <a:r>
              <a:rPr lang="en-US" sz="1100" b="0" baseline="30000" dirty="0">
                <a:solidFill>
                  <a:schemeClr val="tx1"/>
                </a:solidFill>
              </a:rPr>
              <a:t>3</a:t>
            </a:r>
            <a:r>
              <a:rPr lang="en-US" sz="1100" b="0" dirty="0">
                <a:solidFill>
                  <a:schemeClr val="tx1"/>
                </a:solidFill>
              </a:rPr>
              <a:t>, Candela, T.</a:t>
            </a:r>
            <a:r>
              <a:rPr lang="en-US" sz="1100" b="0" baseline="30000" dirty="0">
                <a:solidFill>
                  <a:schemeClr val="tx1"/>
                </a:solidFill>
              </a:rPr>
              <a:t> 1</a:t>
            </a:r>
            <a:r>
              <a:rPr lang="en-US" sz="1100" b="0" dirty="0">
                <a:solidFill>
                  <a:schemeClr val="tx1"/>
                </a:solidFill>
              </a:rPr>
              <a:t>, Cigna, F.</a:t>
            </a:r>
            <a:r>
              <a:rPr lang="en-US" sz="1100" b="0" baseline="30000" dirty="0">
                <a:solidFill>
                  <a:schemeClr val="tx1"/>
                </a:solidFill>
              </a:rPr>
              <a:t>4</a:t>
            </a:r>
            <a:r>
              <a:rPr lang="en-US" sz="1100" b="0" dirty="0">
                <a:solidFill>
                  <a:schemeClr val="tx1"/>
                </a:solidFill>
              </a:rPr>
              <a:t>, Davids, B.</a:t>
            </a:r>
            <a:r>
              <a:rPr lang="en-US" sz="1100" b="0" baseline="30000" dirty="0">
                <a:solidFill>
                  <a:schemeClr val="tx1"/>
                </a:solidFill>
              </a:rPr>
              <a:t> 1</a:t>
            </a:r>
            <a:r>
              <a:rPr lang="en-US" sz="1100" b="0" dirty="0">
                <a:solidFill>
                  <a:schemeClr val="tx1"/>
                </a:solidFill>
              </a:rPr>
              <a:t>, </a:t>
            </a:r>
            <a:r>
              <a:rPr lang="en-US" sz="1100" b="0" dirty="0" err="1">
                <a:solidFill>
                  <a:schemeClr val="tx1"/>
                </a:solidFill>
              </a:rPr>
              <a:t>Declercq</a:t>
            </a:r>
            <a:r>
              <a:rPr lang="en-US" sz="1100" b="0" dirty="0">
                <a:solidFill>
                  <a:schemeClr val="tx1"/>
                </a:solidFill>
              </a:rPr>
              <a:t>, P.-Y.</a:t>
            </a:r>
            <a:r>
              <a:rPr lang="en-US" sz="1100" b="0" baseline="30000" dirty="0">
                <a:solidFill>
                  <a:schemeClr val="tx1"/>
                </a:solidFill>
              </a:rPr>
              <a:t>5</a:t>
            </a:r>
            <a:r>
              <a:rPr lang="en-US" sz="1100" b="0" dirty="0">
                <a:solidFill>
                  <a:schemeClr val="tx1"/>
                </a:solidFill>
              </a:rPr>
              <a:t>, </a:t>
            </a:r>
            <a:r>
              <a:rPr lang="en-US" sz="1100" b="0" dirty="0" err="1">
                <a:solidFill>
                  <a:schemeClr val="tx1"/>
                </a:solidFill>
              </a:rPr>
              <a:t>Devleeschouwer</a:t>
            </a:r>
            <a:r>
              <a:rPr lang="en-US" sz="1100" b="0" dirty="0">
                <a:solidFill>
                  <a:schemeClr val="tx1"/>
                </a:solidFill>
              </a:rPr>
              <a:t>, X.</a:t>
            </a:r>
            <a:r>
              <a:rPr lang="en-US" sz="1100" b="0" baseline="30000" dirty="0">
                <a:solidFill>
                  <a:schemeClr val="tx1"/>
                </a:solidFill>
              </a:rPr>
              <a:t> 5</a:t>
            </a:r>
            <a:r>
              <a:rPr lang="en-US" sz="1100" b="0" dirty="0">
                <a:solidFill>
                  <a:schemeClr val="tx1"/>
                </a:solidFill>
              </a:rPr>
              <a:t>, Esteves Martins, J.</a:t>
            </a:r>
            <a:r>
              <a:rPr lang="en-US" sz="1100" b="0" baseline="30000" dirty="0">
                <a:solidFill>
                  <a:schemeClr val="tx1"/>
                </a:solidFill>
              </a:rPr>
              <a:t> 1</a:t>
            </a:r>
            <a:r>
              <a:rPr lang="en-US" sz="1100" b="0" dirty="0">
                <a:solidFill>
                  <a:schemeClr val="tx1"/>
                </a:solidFill>
              </a:rPr>
              <a:t>, </a:t>
            </a:r>
            <a:r>
              <a:rPr lang="en-US" sz="1100" b="0" dirty="0" err="1">
                <a:solidFill>
                  <a:schemeClr val="tx1"/>
                </a:solidFill>
              </a:rPr>
              <a:t>Hourston</a:t>
            </a:r>
            <a:r>
              <a:rPr lang="en-US" sz="1100" b="0" dirty="0">
                <a:solidFill>
                  <a:schemeClr val="tx1"/>
                </a:solidFill>
              </a:rPr>
              <a:t>, H.</a:t>
            </a:r>
            <a:r>
              <a:rPr lang="en-US" sz="1100" b="0" baseline="30000" dirty="0">
                <a:solidFill>
                  <a:schemeClr val="tx1"/>
                </a:solidFill>
              </a:rPr>
              <a:t>2</a:t>
            </a:r>
            <a:r>
              <a:rPr lang="en-US" sz="1100" b="0" dirty="0">
                <a:solidFill>
                  <a:schemeClr val="tx1"/>
                </a:solidFill>
              </a:rPr>
              <a:t>, </a:t>
            </a:r>
            <a:r>
              <a:rPr lang="en-US" sz="1100" b="0" dirty="0" err="1">
                <a:solidFill>
                  <a:schemeClr val="tx1"/>
                </a:solidFill>
              </a:rPr>
              <a:t>Maspataud</a:t>
            </a:r>
            <a:r>
              <a:rPr lang="en-US" sz="1100" b="0" dirty="0">
                <a:solidFill>
                  <a:schemeClr val="tx1"/>
                </a:solidFill>
              </a:rPr>
              <a:t>, A.</a:t>
            </a:r>
            <a:r>
              <a:rPr lang="en-US" sz="1100" b="0" baseline="30000" dirty="0">
                <a:solidFill>
                  <a:schemeClr val="tx1"/>
                </a:solidFill>
              </a:rPr>
              <a:t>6</a:t>
            </a:r>
            <a:r>
              <a:rPr lang="en-US" sz="1100" b="0" dirty="0">
                <a:solidFill>
                  <a:schemeClr val="tx1"/>
                </a:solidFill>
              </a:rPr>
              <a:t>, Solari, L.</a:t>
            </a:r>
            <a:r>
              <a:rPr lang="en-US" sz="1100" b="0" baseline="30000" dirty="0">
                <a:solidFill>
                  <a:schemeClr val="tx1"/>
                </a:solidFill>
              </a:rPr>
              <a:t>7</a:t>
            </a:r>
            <a:r>
              <a:rPr lang="en-US" sz="1100" b="0" dirty="0">
                <a:solidFill>
                  <a:schemeClr val="tx1"/>
                </a:solidFill>
              </a:rPr>
              <a:t>, </a:t>
            </a:r>
            <a:r>
              <a:rPr lang="en-US" sz="1100" b="0" dirty="0" err="1">
                <a:solidFill>
                  <a:schemeClr val="tx1"/>
                </a:solidFill>
              </a:rPr>
              <a:t>Teatini</a:t>
            </a:r>
            <a:r>
              <a:rPr lang="en-US" sz="1100" b="0" dirty="0">
                <a:solidFill>
                  <a:schemeClr val="tx1"/>
                </a:solidFill>
              </a:rPr>
              <a:t>, P.</a:t>
            </a:r>
            <a:r>
              <a:rPr lang="en-US" sz="1100" b="0" baseline="30000" dirty="0">
                <a:solidFill>
                  <a:schemeClr val="tx1"/>
                </a:solidFill>
              </a:rPr>
              <a:t>8</a:t>
            </a:r>
            <a:r>
              <a:rPr lang="en-US" sz="1100" b="0" dirty="0">
                <a:solidFill>
                  <a:schemeClr val="tx1"/>
                </a:solidFill>
              </a:rPr>
              <a:t>, </a:t>
            </a:r>
            <a:r>
              <a:rPr lang="en-US" sz="1100" b="0" dirty="0" err="1">
                <a:solidFill>
                  <a:schemeClr val="tx1"/>
                </a:solidFill>
              </a:rPr>
              <a:t>Thieblemont</a:t>
            </a:r>
            <a:r>
              <a:rPr lang="en-US" sz="1100" b="0" dirty="0">
                <a:solidFill>
                  <a:schemeClr val="tx1"/>
                </a:solidFill>
              </a:rPr>
              <a:t>, R.</a:t>
            </a:r>
            <a:r>
              <a:rPr lang="en-US" sz="1100" b="0" baseline="30000" dirty="0">
                <a:solidFill>
                  <a:schemeClr val="tx1"/>
                </a:solidFill>
              </a:rPr>
              <a:t>6</a:t>
            </a:r>
            <a:r>
              <a:rPr lang="en-US" sz="1100" b="0" dirty="0">
                <a:solidFill>
                  <a:schemeClr val="tx1"/>
                </a:solidFill>
              </a:rPr>
              <a:t>, Zoccarato, C.</a:t>
            </a:r>
            <a:r>
              <a:rPr lang="en-US" sz="1100" b="0" baseline="30000" dirty="0">
                <a:solidFill>
                  <a:schemeClr val="tx1"/>
                </a:solidFill>
              </a:rPr>
              <a:t> 8</a:t>
            </a:r>
            <a:r>
              <a:rPr lang="en-US" sz="1100" b="0" dirty="0">
                <a:solidFill>
                  <a:schemeClr val="tx1"/>
                </a:solidFill>
              </a:rPr>
              <a:t>, Poyiadji, E.</a:t>
            </a:r>
            <a:r>
              <a:rPr lang="en-US" sz="1100" b="0" baseline="30000" dirty="0">
                <a:solidFill>
                  <a:schemeClr val="tx1"/>
                </a:solidFill>
              </a:rPr>
              <a:t>9</a:t>
            </a:r>
            <a:br>
              <a:rPr lang="en-US" sz="1100" b="0" dirty="0">
                <a:solidFill>
                  <a:schemeClr val="tx1"/>
                </a:solidFill>
              </a:rPr>
            </a:br>
            <a:r>
              <a:rPr lang="en-US" sz="1100" b="0" baseline="30000" dirty="0">
                <a:solidFill>
                  <a:schemeClr val="tx1"/>
                </a:solidFill>
              </a:rPr>
              <a:t>1</a:t>
            </a:r>
            <a:r>
              <a:rPr lang="en-US" sz="1100" b="0" dirty="0">
                <a:solidFill>
                  <a:schemeClr val="tx1"/>
                </a:solidFill>
              </a:rPr>
              <a:t>TNO Geological Survey of the Netherlands; </a:t>
            </a:r>
            <a:r>
              <a:rPr lang="en-US" sz="1100" b="0" baseline="30000" dirty="0">
                <a:solidFill>
                  <a:schemeClr val="tx1"/>
                </a:solidFill>
              </a:rPr>
              <a:t>2</a:t>
            </a:r>
            <a:r>
              <a:rPr lang="en-US" sz="1100" b="0" dirty="0">
                <a:solidFill>
                  <a:schemeClr val="tx1"/>
                </a:solidFill>
              </a:rPr>
              <a:t>British Geological Survey; </a:t>
            </a:r>
            <a:r>
              <a:rPr lang="en-US" sz="1100" b="0" baseline="30000" dirty="0">
                <a:solidFill>
                  <a:schemeClr val="tx1"/>
                </a:solidFill>
              </a:rPr>
              <a:t>3</a:t>
            </a:r>
            <a:r>
              <a:rPr lang="en-US" sz="1100" b="0" dirty="0">
                <a:solidFill>
                  <a:schemeClr val="tx1"/>
                </a:solidFill>
              </a:rPr>
              <a:t>Flemish Institute for Technological Research (VITO); </a:t>
            </a:r>
            <a:r>
              <a:rPr lang="en-US" sz="1100" b="0" baseline="30000" dirty="0">
                <a:solidFill>
                  <a:schemeClr val="tx1"/>
                </a:solidFill>
              </a:rPr>
              <a:t>4</a:t>
            </a:r>
            <a:r>
              <a:rPr lang="en-US" sz="1100" b="0" dirty="0">
                <a:solidFill>
                  <a:schemeClr val="tx1"/>
                </a:solidFill>
              </a:rPr>
              <a:t>National Research Council, Italy; </a:t>
            </a:r>
            <a:r>
              <a:rPr lang="en-US" sz="1100" b="0" baseline="30000" dirty="0">
                <a:solidFill>
                  <a:schemeClr val="tx1"/>
                </a:solidFill>
              </a:rPr>
              <a:t>5</a:t>
            </a:r>
            <a:r>
              <a:rPr lang="en-US" sz="1100" b="0" dirty="0">
                <a:solidFill>
                  <a:schemeClr val="tx1"/>
                </a:solidFill>
              </a:rPr>
              <a:t>Geological Survey of Belgium; </a:t>
            </a:r>
            <a:r>
              <a:rPr lang="en-US" sz="1100" b="0" baseline="30000" dirty="0">
                <a:solidFill>
                  <a:schemeClr val="tx1"/>
                </a:solidFill>
              </a:rPr>
              <a:t>6</a:t>
            </a:r>
            <a:r>
              <a:rPr lang="en-US" sz="1100" b="0" dirty="0">
                <a:solidFill>
                  <a:schemeClr val="tx1"/>
                </a:solidFill>
              </a:rPr>
              <a:t>BRGM French Geological Survey; </a:t>
            </a:r>
            <a:r>
              <a:rPr lang="en-US" sz="1100" b="0" baseline="30000" dirty="0">
                <a:solidFill>
                  <a:schemeClr val="tx1"/>
                </a:solidFill>
              </a:rPr>
              <a:t>7</a:t>
            </a:r>
            <a:r>
              <a:rPr lang="en-US" sz="1100" b="0" dirty="0">
                <a:solidFill>
                  <a:schemeClr val="tx1"/>
                </a:solidFill>
              </a:rPr>
              <a:t>European Environment Agency - Copernicus Land Monitoring Service; </a:t>
            </a:r>
            <a:r>
              <a:rPr lang="en-US" sz="1100" b="0" baseline="30000" dirty="0">
                <a:solidFill>
                  <a:schemeClr val="tx1"/>
                </a:solidFill>
              </a:rPr>
              <a:t>8</a:t>
            </a:r>
            <a:r>
              <a:rPr lang="en-US" sz="1100" b="0" dirty="0">
                <a:solidFill>
                  <a:schemeClr val="tx1"/>
                </a:solidFill>
              </a:rPr>
              <a:t>University of Padova; </a:t>
            </a:r>
            <a:r>
              <a:rPr lang="en-US" sz="1100" b="0" baseline="30000" dirty="0">
                <a:solidFill>
                  <a:schemeClr val="tx1"/>
                </a:solidFill>
              </a:rPr>
              <a:t>9</a:t>
            </a:r>
            <a:r>
              <a:rPr lang="en-US" sz="1100" b="0" dirty="0">
                <a:solidFill>
                  <a:schemeClr val="tx1"/>
                </a:solidFill>
              </a:rPr>
              <a:t>Hellenic Survey of Geology and Mineral Exploration</a:t>
            </a:r>
            <a:br>
              <a:rPr lang="el-GR" sz="1100" b="0" dirty="0">
                <a:solidFill>
                  <a:schemeClr val="tx1"/>
                </a:solidFill>
              </a:rPr>
            </a:br>
            <a:r>
              <a:rPr lang="en-US" sz="1100" b="0" i="1" u="sng" dirty="0">
                <a:solidFill>
                  <a:srgbClr val="0000CC"/>
                </a:solidFill>
                <a:latin typeface="Arial" panose="020B0604020202020204"/>
                <a:hlinkClick r:id="rId4">
                  <a:extLst>
                    <a:ext uri="{A12FA001-AC4F-418D-AE19-62706E023703}">
                      <ahyp:hlinkClr xmlns:ahyp="http://schemas.microsoft.com/office/drawing/2018/hyperlinkcolor" val="tx"/>
                    </a:ext>
                  </a:extLst>
                </a:hlinkClick>
              </a:rPr>
              <a:t>Nature Sustainability</a:t>
            </a:r>
            <a:r>
              <a:rPr lang="en-US" sz="1100" b="0" dirty="0">
                <a:solidFill>
                  <a:srgbClr val="0000CC"/>
                </a:solidFill>
                <a:latin typeface="Arial" panose="020B0604020202020204"/>
              </a:rPr>
              <a:t> </a:t>
            </a:r>
            <a:r>
              <a:rPr lang="en-US" sz="1100" b="0" dirty="0">
                <a:solidFill>
                  <a:schemeClr val="tx1"/>
                </a:solidFill>
                <a:latin typeface="Arial" panose="020B0604020202020204"/>
              </a:rPr>
              <a:t>(Published on 24 August 2026)</a:t>
            </a:r>
            <a:endParaRPr lang="el-GR" dirty="0">
              <a:solidFill>
                <a:schemeClr val="tx1"/>
              </a:solidFill>
            </a:endParaRPr>
          </a:p>
        </p:txBody>
      </p:sp>
      <p:pic>
        <p:nvPicPr>
          <p:cNvPr id="5" name="Θέση περιεχομένου 4">
            <a:extLst>
              <a:ext uri="{FF2B5EF4-FFF2-40B4-BE49-F238E27FC236}">
                <a16:creationId xmlns:a16="http://schemas.microsoft.com/office/drawing/2014/main" id="{B15943C4-DD29-EEAA-BC1B-F38154273892}"/>
              </a:ext>
            </a:extLst>
          </p:cNvPr>
          <p:cNvPicPr>
            <a:picLocks noGrp="1" noChangeAspect="1"/>
          </p:cNvPicPr>
          <p:nvPr>
            <p:ph idx="1"/>
          </p:nvPr>
        </p:nvPicPr>
        <p:blipFill>
          <a:blip r:embed="rId5"/>
          <a:stretch>
            <a:fillRect/>
          </a:stretch>
        </p:blipFill>
        <p:spPr>
          <a:xfrm>
            <a:off x="749808" y="2588744"/>
            <a:ext cx="5267808" cy="4099439"/>
          </a:xfrm>
          <a:prstGeom prst="rect">
            <a:avLst/>
          </a:prstGeom>
        </p:spPr>
      </p:pic>
      <p:sp>
        <p:nvSpPr>
          <p:cNvPr id="9" name="TextBox 8">
            <a:extLst>
              <a:ext uri="{FF2B5EF4-FFF2-40B4-BE49-F238E27FC236}">
                <a16:creationId xmlns:a16="http://schemas.microsoft.com/office/drawing/2014/main" id="{867EB1E4-3DEF-BB7A-9AF2-FC90335A028A}"/>
              </a:ext>
            </a:extLst>
          </p:cNvPr>
          <p:cNvSpPr txBox="1"/>
          <p:nvPr/>
        </p:nvSpPr>
        <p:spPr>
          <a:xfrm>
            <a:off x="4158500" y="1413871"/>
            <a:ext cx="7738226" cy="844142"/>
          </a:xfrm>
          <a:prstGeom prst="rect">
            <a:avLst/>
          </a:prstGeom>
          <a:noFill/>
          <a:effectLst>
            <a:innerShdw blurRad="63500" dist="927100" dir="2700000">
              <a:prstClr val="black">
                <a:alpha val="84000"/>
              </a:prstClr>
            </a:innerShdw>
          </a:effectLst>
        </p:spPr>
        <p:txBody>
          <a:bodyPr wrap="square">
            <a:spAutoFit/>
          </a:bodyPr>
          <a:lstStyle/>
          <a:p>
            <a:pPr lvl="0" algn="just">
              <a:lnSpc>
                <a:spcPct val="120000"/>
              </a:lnSpc>
              <a:tabLst>
                <a:tab pos="0" algn="l"/>
              </a:tabLst>
              <a:defRPr/>
            </a:pPr>
            <a:r>
              <a:rPr lang="el-GR" sz="1400" i="1" spc="-1" dirty="0">
                <a:solidFill>
                  <a:srgbClr val="163683"/>
                </a:solidFill>
                <a:latin typeface="Arial" panose="020B0604020202020204"/>
              </a:rPr>
              <a:t>Δημοσίευση που συνοψίζει την ευρωπαϊκή εμπειρία από φαινόμενα καθίζησης εδάφους, τα αίτια και τις επιπτώσεις τους. Επισημαίνει τη σημασία της συστηματικής παρακολούθησης και εφαρμογής μέτρων διαχείρισης για τη μείωση των κινδύνων σε αστικές και παράκτιες περιοχές</a:t>
            </a:r>
          </a:p>
        </p:txBody>
      </p:sp>
    </p:spTree>
    <p:extLst>
      <p:ext uri="{BB962C8B-B14F-4D97-AF65-F5344CB8AC3E}">
        <p14:creationId xmlns:p14="http://schemas.microsoft.com/office/powerpoint/2010/main" val="952662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84D6AD66-EB0C-CC79-6234-98115CDE3E00}"/>
              </a:ext>
            </a:extLst>
          </p:cNvPr>
          <p:cNvSpPr>
            <a:spLocks noGrp="1"/>
          </p:cNvSpPr>
          <p:nvPr>
            <p:ph type="sldNum" sz="quarter" idx="4"/>
          </p:nvPr>
        </p:nvSpPr>
        <p:spPr/>
        <p:txBody>
          <a:bodyPr/>
          <a:lstStyle/>
          <a:p>
            <a:fld id="{061D4518-DBE8-46BB-971E-9C55B65CD50A}" type="slidenum">
              <a:rPr lang="en-GB" noProof="0" smtClean="0"/>
              <a:pPr/>
              <a:t>10</a:t>
            </a:fld>
            <a:endParaRPr lang="en-GB" noProof="0"/>
          </a:p>
        </p:txBody>
      </p:sp>
      <p:pic>
        <p:nvPicPr>
          <p:cNvPr id="7" name="Εικόνα 6">
            <a:extLst>
              <a:ext uri="{FF2B5EF4-FFF2-40B4-BE49-F238E27FC236}">
                <a16:creationId xmlns:a16="http://schemas.microsoft.com/office/drawing/2014/main" id="{5E63CAB0-0222-6D1D-2A2F-B4C54B362AA8}"/>
              </a:ext>
            </a:extLst>
          </p:cNvPr>
          <p:cNvPicPr>
            <a:picLocks noChangeAspect="1"/>
          </p:cNvPicPr>
          <p:nvPr/>
        </p:nvPicPr>
        <p:blipFill>
          <a:blip r:embed="rId3"/>
          <a:srcRect l="18206" t="23592" r="18456" b="8178"/>
          <a:stretch>
            <a:fillRect/>
          </a:stretch>
        </p:blipFill>
        <p:spPr>
          <a:xfrm>
            <a:off x="552450" y="2028825"/>
            <a:ext cx="6700520" cy="4204485"/>
          </a:xfrm>
          <a:prstGeom prst="rect">
            <a:avLst/>
          </a:prstGeom>
        </p:spPr>
      </p:pic>
      <p:sp>
        <p:nvSpPr>
          <p:cNvPr id="4" name="TextBox 3">
            <a:extLst>
              <a:ext uri="{FF2B5EF4-FFF2-40B4-BE49-F238E27FC236}">
                <a16:creationId xmlns:a16="http://schemas.microsoft.com/office/drawing/2014/main" id="{4DEEE0FE-A887-9BA1-E188-1AEE12412FD3}"/>
              </a:ext>
            </a:extLst>
          </p:cNvPr>
          <p:cNvSpPr txBox="1"/>
          <p:nvPr/>
        </p:nvSpPr>
        <p:spPr>
          <a:xfrm>
            <a:off x="6096000" y="351819"/>
            <a:ext cx="5819775" cy="1077218"/>
          </a:xfrm>
          <a:prstGeom prst="rect">
            <a:avLst/>
          </a:prstGeom>
          <a:noFill/>
        </p:spPr>
        <p:txBody>
          <a:bodyPr wrap="square">
            <a:spAutoFit/>
          </a:bodyPr>
          <a:lstStyle/>
          <a:p>
            <a:pPr marL="1162050" lvl="0" indent="-1162050">
              <a:defRPr/>
            </a:pPr>
            <a:r>
              <a:rPr lang="en-US" sz="1600" b="1" dirty="0">
                <a:solidFill>
                  <a:srgbClr val="001489"/>
                </a:solidFill>
                <a:latin typeface="Arial" panose="020B0604020202020204" pitchFamily="34" charset="0"/>
                <a:ea typeface="Verdana" panose="020B0604030504040204" pitchFamily="34" charset="0"/>
              </a:rPr>
              <a:t>Task 5.</a:t>
            </a:r>
            <a:r>
              <a:rPr lang="es-ES" sz="1600" b="1" dirty="0">
                <a:solidFill>
                  <a:srgbClr val="001489"/>
                </a:solidFill>
                <a:latin typeface="Arial" panose="020B0604020202020204" pitchFamily="34" charset="0"/>
                <a:ea typeface="Verdana" panose="020B0604030504040204" pitchFamily="34" charset="0"/>
              </a:rPr>
              <a:t>1.</a:t>
            </a:r>
            <a:r>
              <a:rPr lang="en-US" sz="1600" b="1" dirty="0">
                <a:solidFill>
                  <a:srgbClr val="001489"/>
                </a:solidFill>
                <a:latin typeface="Arial" panose="020B0604020202020204" pitchFamily="34" charset="0"/>
                <a:ea typeface="Verdana" panose="020B0604030504040204" pitchFamily="34" charset="0"/>
              </a:rPr>
              <a:t>b</a:t>
            </a:r>
            <a:r>
              <a:rPr lang="el-GR" sz="1600" dirty="0">
                <a:solidFill>
                  <a:srgbClr val="001489"/>
                </a:solidFill>
                <a:latin typeface="Arial" panose="020B0604020202020204" pitchFamily="34" charset="0"/>
                <a:ea typeface="Verdana" panose="020B0604030504040204" pitchFamily="34" charset="0"/>
              </a:rPr>
              <a:t>:	</a:t>
            </a:r>
            <a:r>
              <a:rPr kumimoji="0" lang="el-GR" sz="1600" b="0" i="0" u="none" strike="noStrike" kern="1200" cap="none" spc="0" normalizeH="0" baseline="0" noProof="0" dirty="0">
                <a:ln>
                  <a:noFill/>
                </a:ln>
                <a:solidFill>
                  <a:srgbClr val="001489"/>
                </a:solidFill>
                <a:effectLst/>
                <a:uLnTx/>
                <a:uFillTx/>
                <a:latin typeface="Arial" panose="020B0604020202020204" pitchFamily="34" charset="0"/>
                <a:ea typeface="Verdana" panose="020B0604030504040204" pitchFamily="34" charset="0"/>
              </a:rPr>
              <a:t>Μελέτη κατακόρυφων κινήσεων του εδάφους (VLM) στις ευρωπαϊκές παράκτιες περιοχές και της συμβολής τους στις σχετικές μεταβολές της στάθμης της θάλασσας. </a:t>
            </a:r>
            <a:endParaRPr kumimoji="0" lang="en-US" sz="1600" b="0" i="0" u="none" strike="noStrike" kern="1200" cap="none" spc="0" normalizeH="0" baseline="0" noProof="0" dirty="0">
              <a:ln>
                <a:noFill/>
              </a:ln>
              <a:solidFill>
                <a:srgbClr val="001489"/>
              </a:solidFill>
              <a:effectLst/>
              <a:uLnTx/>
              <a:uFillTx/>
              <a:latin typeface="Arial" panose="020B060402020202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92F2BEA7-AD4C-8AB3-BCA9-52A9B1BE49A8}"/>
              </a:ext>
            </a:extLst>
          </p:cNvPr>
          <p:cNvSpPr txBox="1"/>
          <p:nvPr/>
        </p:nvSpPr>
        <p:spPr>
          <a:xfrm>
            <a:off x="7238999" y="1552862"/>
            <a:ext cx="4676775" cy="3323987"/>
          </a:xfrm>
          <a:prstGeom prst="rect">
            <a:avLst/>
          </a:prstGeom>
          <a:noFill/>
        </p:spPr>
        <p:txBody>
          <a:bodyPr wrap="square">
            <a:spAutoFit/>
          </a:bodyPr>
          <a:lstStyle/>
          <a:p>
            <a:pPr>
              <a:spcBef>
                <a:spcPts val="600"/>
              </a:spcBef>
              <a:spcAft>
                <a:spcPts val="600"/>
              </a:spcAft>
            </a:pPr>
            <a:r>
              <a:rPr lang="el-GR" sz="1500" b="1" dirty="0">
                <a:latin typeface="Arial" panose="020B0604020202020204" pitchFamily="34" charset="0"/>
                <a:ea typeface="Verdana" panose="020B0604030504040204" pitchFamily="34" charset="0"/>
              </a:rPr>
              <a:t>Αποτελέσματα</a:t>
            </a:r>
            <a:r>
              <a:rPr lang="el-GR" sz="1500" dirty="0">
                <a:latin typeface="Arial" panose="020B0604020202020204" pitchFamily="34" charset="0"/>
                <a:ea typeface="Verdana" panose="020B0604030504040204" pitchFamily="34" charset="0"/>
              </a:rPr>
              <a:t>: </a:t>
            </a:r>
          </a:p>
          <a:p>
            <a:pPr marL="285750" indent="-285750">
              <a:spcBef>
                <a:spcPts val="600"/>
              </a:spcBef>
              <a:spcAft>
                <a:spcPts val="600"/>
              </a:spcAft>
              <a:buFont typeface="Arial" panose="020B0604020202020204" pitchFamily="34" charset="0"/>
              <a:buChar char="•"/>
            </a:pPr>
            <a:r>
              <a:rPr lang="en-US" sz="1500" dirty="0">
                <a:solidFill>
                  <a:prstClr val="black"/>
                </a:solidFill>
                <a:latin typeface="Arial" panose="020B0604020202020204" pitchFamily="34" charset="0"/>
                <a:ea typeface="Verdana" panose="020B0604030504040204" pitchFamily="34" charset="0"/>
              </a:rPr>
              <a:t>Πα</a:t>
            </a:r>
            <a:r>
              <a:rPr lang="en-US" sz="1500" dirty="0" err="1">
                <a:solidFill>
                  <a:prstClr val="black"/>
                </a:solidFill>
                <a:latin typeface="Arial" panose="020B0604020202020204" pitchFamily="34" charset="0"/>
                <a:ea typeface="Verdana" panose="020B0604030504040204" pitchFamily="34" charset="0"/>
              </a:rPr>
              <a:t>νευρω</a:t>
            </a:r>
            <a:r>
              <a:rPr lang="en-US" sz="1500" dirty="0">
                <a:solidFill>
                  <a:prstClr val="black"/>
                </a:solidFill>
                <a:latin typeface="Arial" panose="020B0604020202020204" pitchFamily="34" charset="0"/>
                <a:ea typeface="Verdana" panose="020B0604030504040204" pitchFamily="34" charset="0"/>
              </a:rPr>
              <a:t>παϊκή ανάλυση με δεδομένα EGMS: το 50% των ευρωπαϊκών παράκτιων πεδινών περιοχών (CFPs) παρουσιάζουν καθίζηση μεγαλύτερη από 1 mm/έτος, ενώ το 10% εμφανίζουν ανύψωση άνω των 0,5 mm/έτος, γεγονός που επηρεάζει άμεσα τον πλημμυρικό κίνδυνο</a:t>
            </a:r>
            <a:endParaRPr lang="el-GR" sz="1500" dirty="0">
              <a:solidFill>
                <a:prstClr val="black"/>
              </a:solidFill>
              <a:latin typeface="Arial" panose="020B0604020202020204" pitchFamily="34" charset="0"/>
              <a:ea typeface="Verdana" panose="020B0604030504040204" pitchFamily="34" charset="0"/>
            </a:endParaRPr>
          </a:p>
          <a:p>
            <a:pPr marL="285750" indent="-285750">
              <a:spcBef>
                <a:spcPts val="600"/>
              </a:spcBef>
              <a:spcAft>
                <a:spcPts val="600"/>
              </a:spcAft>
              <a:buFont typeface="Arial" panose="020B0604020202020204" pitchFamily="34" charset="0"/>
              <a:buChar char="•"/>
            </a:pPr>
            <a:r>
              <a:rPr lang="el-GR" sz="1500" dirty="0">
                <a:solidFill>
                  <a:prstClr val="black"/>
                </a:solidFill>
                <a:latin typeface="Arial" panose="020B0604020202020204" pitchFamily="34" charset="0"/>
                <a:ea typeface="Verdana" panose="020B0604030504040204" pitchFamily="34" charset="0"/>
              </a:rPr>
              <a:t>Συμμετοχή της ΕΑΓΜΕ με συμβολή στοιχείων για τις καθοδικές κινήσεις στο παράκτιο μέτωπο του Θερμαϊκού Κόλπου</a:t>
            </a:r>
            <a:endParaRPr lang="en-US" sz="1500" dirty="0">
              <a:solidFill>
                <a:prstClr val="black"/>
              </a:solidFill>
              <a:latin typeface="Arial" panose="020B0604020202020204" pitchFamily="34" charset="0"/>
              <a:ea typeface="Verdana" panose="020B0604030504040204" pitchFamily="34" charset="0"/>
            </a:endParaRPr>
          </a:p>
          <a:p>
            <a:pPr indent="-228600">
              <a:spcBef>
                <a:spcPts val="600"/>
              </a:spcBef>
              <a:spcAft>
                <a:spcPts val="600"/>
              </a:spcAft>
              <a:buFont typeface="Arial" panose="020B0604020202020204" pitchFamily="34" charset="0"/>
              <a:buChar char="•"/>
            </a:pPr>
            <a:endParaRPr lang="en-US" sz="1500" dirty="0">
              <a:solidFill>
                <a:prstClr val="black"/>
              </a:solidFill>
              <a:latin typeface="Arial" panose="020B0604020202020204" pitchFamily="34" charset="0"/>
              <a:ea typeface="Verdana" panose="020B0604030504040204" pitchFamily="34" charset="0"/>
            </a:endParaRPr>
          </a:p>
        </p:txBody>
      </p:sp>
    </p:spTree>
    <p:extLst>
      <p:ext uri="{BB962C8B-B14F-4D97-AF65-F5344CB8AC3E}">
        <p14:creationId xmlns:p14="http://schemas.microsoft.com/office/powerpoint/2010/main" val="1214272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12782FC9-2FC7-B9D6-BF2F-86CE67956519}"/>
              </a:ext>
            </a:extLst>
          </p:cNvPr>
          <p:cNvSpPr>
            <a:spLocks noGrp="1"/>
          </p:cNvSpPr>
          <p:nvPr>
            <p:ph type="sldNum" sz="quarter" idx="4"/>
          </p:nvPr>
        </p:nvSpPr>
        <p:spPr/>
        <p:txBody>
          <a:bodyPr/>
          <a:lstStyle/>
          <a:p>
            <a:fld id="{061D4518-DBE8-46BB-971E-9C55B65CD50A}" type="slidenum">
              <a:rPr lang="en-GB" noProof="0" smtClean="0"/>
              <a:pPr/>
              <a:t>11</a:t>
            </a:fld>
            <a:endParaRPr lang="en-GB" noProof="0"/>
          </a:p>
        </p:txBody>
      </p:sp>
      <p:sp>
        <p:nvSpPr>
          <p:cNvPr id="5" name="TextBox 4">
            <a:extLst>
              <a:ext uri="{FF2B5EF4-FFF2-40B4-BE49-F238E27FC236}">
                <a16:creationId xmlns:a16="http://schemas.microsoft.com/office/drawing/2014/main" id="{96C07160-CE64-53D7-F6D2-A1CC69B7DB94}"/>
              </a:ext>
            </a:extLst>
          </p:cNvPr>
          <p:cNvSpPr txBox="1"/>
          <p:nvPr/>
        </p:nvSpPr>
        <p:spPr>
          <a:xfrm>
            <a:off x="779901" y="502997"/>
            <a:ext cx="6649599" cy="830997"/>
          </a:xfrm>
          <a:prstGeom prst="rect">
            <a:avLst/>
          </a:prstGeom>
          <a:noFill/>
        </p:spPr>
        <p:txBody>
          <a:bodyPr wrap="square">
            <a:spAutoFit/>
          </a:bodyPr>
          <a:lstStyle>
            <a:defPPr>
              <a:defRPr lang="en-US"/>
            </a:defPPr>
            <a:lvl1pPr lvl="0">
              <a:defRPr sz="2000" b="1">
                <a:solidFill>
                  <a:prstClr val="black"/>
                </a:solidFill>
              </a:defRPr>
            </a:lvl1pPr>
          </a:lstStyle>
          <a:p>
            <a:r>
              <a:rPr lang="en-US" sz="1600" dirty="0">
                <a:solidFill>
                  <a:srgbClr val="001489"/>
                </a:solidFill>
                <a:latin typeface="+mj-lt"/>
              </a:rPr>
              <a:t>Task 5.1.c: </a:t>
            </a:r>
            <a:r>
              <a:rPr lang="el-GR" sz="1600" b="0" dirty="0">
                <a:solidFill>
                  <a:srgbClr val="001489"/>
                </a:solidFill>
                <a:latin typeface="+mj-lt"/>
              </a:rPr>
              <a:t>Βελτίωση των μεθόδων εκτίμησης της παράκτιας τρωτότητας σε συνάρτηση με την μεταβολή των ακτών σε βάθος δεκαετίας και εκατονταετίας και την άνοδο της στάθμης της θάλασσας</a:t>
            </a:r>
            <a:endParaRPr lang="en-US" sz="1600" b="0" dirty="0">
              <a:solidFill>
                <a:srgbClr val="001489"/>
              </a:solidFill>
              <a:latin typeface="+mj-lt"/>
            </a:endParaRPr>
          </a:p>
        </p:txBody>
      </p:sp>
      <p:sp>
        <p:nvSpPr>
          <p:cNvPr id="6" name="TextBox 5">
            <a:extLst>
              <a:ext uri="{FF2B5EF4-FFF2-40B4-BE49-F238E27FC236}">
                <a16:creationId xmlns:a16="http://schemas.microsoft.com/office/drawing/2014/main" id="{E867EEEF-874B-E91E-D714-FB1EBAF70311}"/>
              </a:ext>
            </a:extLst>
          </p:cNvPr>
          <p:cNvSpPr txBox="1"/>
          <p:nvPr/>
        </p:nvSpPr>
        <p:spPr>
          <a:xfrm>
            <a:off x="731519" y="1402158"/>
            <a:ext cx="6096000" cy="1477328"/>
          </a:xfrm>
          <a:prstGeom prst="rect">
            <a:avLst/>
          </a:prstGeom>
          <a:noFill/>
        </p:spPr>
        <p:txBody>
          <a:bodyPr wrap="square">
            <a:spAutoFit/>
          </a:bodyPr>
          <a:lstStyle/>
          <a:p>
            <a:pPr>
              <a:spcBef>
                <a:spcPts val="900"/>
              </a:spcBef>
            </a:pPr>
            <a:r>
              <a:rPr lang="el-GR" sz="1500" b="1" dirty="0">
                <a:latin typeface="Arial" panose="020B0604020202020204" pitchFamily="34" charset="0"/>
                <a:ea typeface="Verdana" panose="020B0604030504040204" pitchFamily="34" charset="0"/>
              </a:rPr>
              <a:t>Δράσεις</a:t>
            </a:r>
            <a:r>
              <a:rPr lang="el-GR" sz="1500" dirty="0">
                <a:latin typeface="Arial" panose="020B0604020202020204" pitchFamily="34" charset="0"/>
                <a:ea typeface="Verdana" panose="020B0604030504040204" pitchFamily="34" charset="0"/>
              </a:rPr>
              <a:t>: </a:t>
            </a:r>
            <a:endParaRPr lang="en-US" sz="1500" dirty="0">
              <a:latin typeface="Arial" panose="020B0604020202020204" pitchFamily="34" charset="0"/>
              <a:ea typeface="Verdana" panose="020B0604030504040204" pitchFamily="34" charset="0"/>
            </a:endParaRPr>
          </a:p>
          <a:p>
            <a:pPr>
              <a:spcBef>
                <a:spcPts val="600"/>
              </a:spcBef>
            </a:pPr>
            <a:r>
              <a:rPr lang="en-US" sz="1500" dirty="0" err="1">
                <a:solidFill>
                  <a:prstClr val="black"/>
                </a:solidFill>
                <a:latin typeface="Arial" panose="020B0604020202020204" pitchFamily="34" charset="0"/>
                <a:ea typeface="Verdana" panose="020B0604030504040204" pitchFamily="34" charset="0"/>
              </a:rPr>
              <a:t>i</a:t>
            </a:r>
            <a:r>
              <a:rPr lang="en-US" sz="1500" dirty="0">
                <a:solidFill>
                  <a:prstClr val="black"/>
                </a:solidFill>
                <a:latin typeface="Arial" panose="020B0604020202020204" pitchFamily="34" charset="0"/>
                <a:ea typeface="Verdana" panose="020B0604030504040204" pitchFamily="34" charset="0"/>
              </a:rPr>
              <a:t>) </a:t>
            </a:r>
            <a:r>
              <a:rPr lang="el-GR" sz="1500" dirty="0">
                <a:solidFill>
                  <a:prstClr val="black"/>
                </a:solidFill>
                <a:latin typeface="Arial" panose="020B0604020202020204" pitchFamily="34" charset="0"/>
                <a:ea typeface="Verdana" panose="020B0604030504040204" pitchFamily="34" charset="0"/>
              </a:rPr>
              <a:t>Διερευνήθηκαν</a:t>
            </a:r>
            <a:r>
              <a:rPr lang="en-US" sz="1500" dirty="0">
                <a:solidFill>
                  <a:prstClr val="black"/>
                </a:solidFill>
                <a:latin typeface="Arial" panose="020B0604020202020204" pitchFamily="34" charset="0"/>
                <a:ea typeface="Verdana" panose="020B0604030504040204" pitchFamily="34" charset="0"/>
              </a:rPr>
              <a:t> </a:t>
            </a:r>
            <a:r>
              <a:rPr lang="el-GR" sz="1500" dirty="0">
                <a:solidFill>
                  <a:prstClr val="black"/>
                </a:solidFill>
                <a:latin typeface="Arial" panose="020B0604020202020204" pitchFamily="34" charset="0"/>
                <a:ea typeface="Verdana" panose="020B0604030504040204" pitchFamily="34" charset="0"/>
              </a:rPr>
              <a:t>τα αίτια και οι παράγοντες ενίσχυσης του φαινομένου</a:t>
            </a:r>
          </a:p>
          <a:p>
            <a:pPr>
              <a:spcBef>
                <a:spcPts val="900"/>
              </a:spcBef>
            </a:pPr>
            <a:r>
              <a:rPr lang="en-US" sz="1500" dirty="0">
                <a:solidFill>
                  <a:prstClr val="black"/>
                </a:solidFill>
                <a:latin typeface="Arial" panose="020B0604020202020204" pitchFamily="34" charset="0"/>
                <a:ea typeface="Verdana" panose="020B0604030504040204" pitchFamily="34" charset="0"/>
              </a:rPr>
              <a:t>ii) </a:t>
            </a:r>
            <a:r>
              <a:rPr lang="el-GR" sz="1500" dirty="0">
                <a:solidFill>
                  <a:prstClr val="black"/>
                </a:solidFill>
                <a:latin typeface="Arial" panose="020B0604020202020204" pitchFamily="34" charset="0"/>
                <a:ea typeface="Verdana" panose="020B0604030504040204" pitchFamily="34" charset="0"/>
              </a:rPr>
              <a:t>Διερευνήθηκαν οι τεχνικές και οι μέθοδοι της καταγραφής παρακολούθησης και αποτίμησης της παράκτιας τρωτότητας που εφαρμόζονται από την εκάστοτε συμμετέχουσα Γεωλογική Υπηρεσία </a:t>
            </a:r>
          </a:p>
        </p:txBody>
      </p:sp>
      <p:sp>
        <p:nvSpPr>
          <p:cNvPr id="7" name="TextBox 6">
            <a:extLst>
              <a:ext uri="{FF2B5EF4-FFF2-40B4-BE49-F238E27FC236}">
                <a16:creationId xmlns:a16="http://schemas.microsoft.com/office/drawing/2014/main" id="{BBD4AF54-7842-4893-493A-80984A0AB072}"/>
              </a:ext>
            </a:extLst>
          </p:cNvPr>
          <p:cNvSpPr txBox="1"/>
          <p:nvPr/>
        </p:nvSpPr>
        <p:spPr>
          <a:xfrm>
            <a:off x="7986981" y="5669625"/>
            <a:ext cx="3990041" cy="400110"/>
          </a:xfrm>
          <a:prstGeom prst="rect">
            <a:avLst/>
          </a:prstGeom>
          <a:noFill/>
        </p:spPr>
        <p:txBody>
          <a:bodyPr wrap="square">
            <a:spAutoFit/>
          </a:bodyPr>
          <a:lstStyle/>
          <a:p>
            <a:r>
              <a:rPr lang="el-GR" sz="1000" dirty="0">
                <a:solidFill>
                  <a:srgbClr val="0F9ED5">
                    <a:lumMod val="50000"/>
                  </a:srgbClr>
                </a:solidFill>
                <a:latin typeface="Arial" panose="020B0604020202020204" pitchFamily="34" charset="0"/>
              </a:rPr>
              <a:t>Κατάταξη παραμέτρων που επηρεάζουν την παράκτια τρωτότητα με βάση τον βαθμό επικινδυνότητας</a:t>
            </a:r>
            <a:endParaRPr lang="en-US" sz="1000" dirty="0">
              <a:solidFill>
                <a:srgbClr val="0F9ED5">
                  <a:lumMod val="50000"/>
                </a:srgbClr>
              </a:solidFill>
              <a:latin typeface="Arial" panose="020B0604020202020204" pitchFamily="34" charset="0"/>
            </a:endParaRPr>
          </a:p>
        </p:txBody>
      </p:sp>
      <p:sp>
        <p:nvSpPr>
          <p:cNvPr id="8" name="TextBox 7">
            <a:extLst>
              <a:ext uri="{FF2B5EF4-FFF2-40B4-BE49-F238E27FC236}">
                <a16:creationId xmlns:a16="http://schemas.microsoft.com/office/drawing/2014/main" id="{3EA99FA7-C4C6-954D-8E0D-4B1300F913B0}"/>
              </a:ext>
            </a:extLst>
          </p:cNvPr>
          <p:cNvSpPr txBox="1"/>
          <p:nvPr/>
        </p:nvSpPr>
        <p:spPr>
          <a:xfrm>
            <a:off x="731519" y="2947650"/>
            <a:ext cx="6497956" cy="1131079"/>
          </a:xfrm>
          <a:prstGeom prst="rect">
            <a:avLst/>
          </a:prstGeom>
          <a:noFill/>
        </p:spPr>
        <p:txBody>
          <a:bodyPr wrap="square">
            <a:spAutoFit/>
          </a:bodyPr>
          <a:lstStyle/>
          <a:p>
            <a:r>
              <a:rPr lang="el-GR" sz="1500" b="1" dirty="0">
                <a:solidFill>
                  <a:prstClr val="black"/>
                </a:solidFill>
                <a:latin typeface="Arial" panose="020B0604020202020204" pitchFamily="34" charset="0"/>
                <a:ea typeface="Verdana" panose="020B0604030504040204" pitchFamily="34" charset="0"/>
              </a:rPr>
              <a:t>Αποτελέσματα</a:t>
            </a:r>
            <a:r>
              <a:rPr lang="el-GR" sz="1500" dirty="0">
                <a:solidFill>
                  <a:prstClr val="black"/>
                </a:solidFill>
                <a:latin typeface="Arial" panose="020B0604020202020204" pitchFamily="34" charset="0"/>
                <a:ea typeface="Verdana" panose="020B0604030504040204" pitchFamily="34" charset="0"/>
              </a:rPr>
              <a:t>: </a:t>
            </a:r>
          </a:p>
          <a:p>
            <a:pPr>
              <a:spcBef>
                <a:spcPts val="600"/>
              </a:spcBef>
            </a:pPr>
            <a:r>
              <a:rPr lang="el-GR" sz="1500" dirty="0">
                <a:solidFill>
                  <a:prstClr val="black"/>
                </a:solidFill>
                <a:latin typeface="Arial" panose="020B0604020202020204" pitchFamily="34" charset="0"/>
                <a:ea typeface="Verdana" panose="020B0604030504040204" pitchFamily="34" charset="0"/>
              </a:rPr>
              <a:t>Αναδείχθηκαν οι βασικές παράμετροι ευπάθειας των ευρωπαϊκών ακτών, παρουσιάζοντας συγκριτική ανάλυση μεταξύ χωρών για το πώς οι κίνδυνοι ενσωματώνονται στις δημόσιες πολιτικές και στη διακυβέρνηση. </a:t>
            </a:r>
            <a:endParaRPr lang="en-US" sz="1500" dirty="0">
              <a:solidFill>
                <a:prstClr val="black"/>
              </a:solidFill>
              <a:latin typeface="Arial" panose="020B0604020202020204" pitchFamily="34" charset="0"/>
              <a:ea typeface="Verdana" panose="020B0604030504040204" pitchFamily="34" charset="0"/>
            </a:endParaRPr>
          </a:p>
        </p:txBody>
      </p:sp>
      <p:pic>
        <p:nvPicPr>
          <p:cNvPr id="10" name="Image 7">
            <a:extLst>
              <a:ext uri="{FF2B5EF4-FFF2-40B4-BE49-F238E27FC236}">
                <a16:creationId xmlns:a16="http://schemas.microsoft.com/office/drawing/2014/main" id="{A3D0A111-9A5E-9E7F-A8A4-329138112DE8}"/>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63278" t="37121" b="40547"/>
          <a:stretch/>
        </p:blipFill>
        <p:spPr>
          <a:xfrm>
            <a:off x="889662" y="4216211"/>
            <a:ext cx="2393448" cy="1453414"/>
          </a:xfrm>
          <a:prstGeom prst="rect">
            <a:avLst/>
          </a:prstGeom>
        </p:spPr>
      </p:pic>
      <p:pic>
        <p:nvPicPr>
          <p:cNvPr id="11" name="Image 4">
            <a:extLst>
              <a:ext uri="{FF2B5EF4-FFF2-40B4-BE49-F238E27FC236}">
                <a16:creationId xmlns:a16="http://schemas.microsoft.com/office/drawing/2014/main" id="{5F473EB7-2DAE-1438-D68E-5565419DFB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86981" y="321364"/>
            <a:ext cx="3743982" cy="5394761"/>
          </a:xfrm>
          <a:prstGeom prst="rect">
            <a:avLst/>
          </a:prstGeom>
          <a:noFill/>
          <a:ln>
            <a:noFill/>
          </a:ln>
        </p:spPr>
      </p:pic>
      <p:pic>
        <p:nvPicPr>
          <p:cNvPr id="9" name="Image 8">
            <a:extLst>
              <a:ext uri="{FF2B5EF4-FFF2-40B4-BE49-F238E27FC236}">
                <a16:creationId xmlns:a16="http://schemas.microsoft.com/office/drawing/2014/main" id="{53ABBF19-3A9C-8F58-01D7-A5C7A1B50729}"/>
              </a:ext>
            </a:extLst>
          </p:cNvPr>
          <p:cNvPicPr>
            <a:picLocks noChangeAspect="1"/>
          </p:cNvPicPr>
          <p:nvPr/>
        </p:nvPicPr>
        <p:blipFill>
          <a:blip r:embed="rId4"/>
          <a:stretch>
            <a:fillRect/>
          </a:stretch>
        </p:blipFill>
        <p:spPr>
          <a:xfrm>
            <a:off x="3085414" y="4214011"/>
            <a:ext cx="4673311" cy="2384424"/>
          </a:xfrm>
          <a:prstGeom prst="rect">
            <a:avLst/>
          </a:prstGeom>
        </p:spPr>
      </p:pic>
    </p:spTree>
    <p:extLst>
      <p:ext uri="{BB962C8B-B14F-4D97-AF65-F5344CB8AC3E}">
        <p14:creationId xmlns:p14="http://schemas.microsoft.com/office/powerpoint/2010/main" val="125532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8D835C51-23E2-1CF9-7E49-24036E6D1437}"/>
              </a:ext>
            </a:extLst>
          </p:cNvPr>
          <p:cNvSpPr>
            <a:spLocks noGrp="1"/>
          </p:cNvSpPr>
          <p:nvPr>
            <p:ph type="sldNum" sz="quarter" idx="4"/>
          </p:nvPr>
        </p:nvSpPr>
        <p:spPr/>
        <p:txBody>
          <a:bodyPr/>
          <a:lstStyle/>
          <a:p>
            <a:fld id="{061D4518-DBE8-46BB-971E-9C55B65CD50A}" type="slidenum">
              <a:rPr lang="en-GB" noProof="0" smtClean="0"/>
              <a:pPr/>
              <a:t>12</a:t>
            </a:fld>
            <a:endParaRPr lang="en-GB" noProof="0"/>
          </a:p>
        </p:txBody>
      </p:sp>
      <p:sp>
        <p:nvSpPr>
          <p:cNvPr id="5" name="TextBox 4">
            <a:extLst>
              <a:ext uri="{FF2B5EF4-FFF2-40B4-BE49-F238E27FC236}">
                <a16:creationId xmlns:a16="http://schemas.microsoft.com/office/drawing/2014/main" id="{4A02B808-F7A1-6B5D-5689-DBF927B74E85}"/>
              </a:ext>
            </a:extLst>
          </p:cNvPr>
          <p:cNvSpPr txBox="1"/>
          <p:nvPr/>
        </p:nvSpPr>
        <p:spPr>
          <a:xfrm>
            <a:off x="771070" y="224213"/>
            <a:ext cx="10907487" cy="400110"/>
          </a:xfrm>
          <a:prstGeom prst="rect">
            <a:avLst/>
          </a:prstGeom>
          <a:noFill/>
        </p:spPr>
        <p:txBody>
          <a:bodyPr wrap="square">
            <a:spAutoFit/>
          </a:bodyPr>
          <a:lstStyle/>
          <a:p>
            <a:pPr marL="12065" marR="5080">
              <a:spcBef>
                <a:spcPts val="1260"/>
              </a:spcBef>
              <a:tabLst>
                <a:tab pos="299085" algn="l"/>
              </a:tabLst>
              <a:defRPr/>
            </a:pPr>
            <a:r>
              <a:rPr lang="en-GB" sz="2000" b="1" dirty="0">
                <a:solidFill>
                  <a:srgbClr val="001489"/>
                </a:solidFill>
                <a:latin typeface="+mj-lt"/>
              </a:rPr>
              <a:t>Task</a:t>
            </a:r>
            <a:r>
              <a:rPr lang="el-GR" sz="2000" b="1" dirty="0">
                <a:solidFill>
                  <a:srgbClr val="001489"/>
                </a:solidFill>
                <a:latin typeface="+mj-lt"/>
              </a:rPr>
              <a:t> 5.4: </a:t>
            </a:r>
            <a:r>
              <a:rPr lang="el-GR" sz="2000" dirty="0">
                <a:solidFill>
                  <a:srgbClr val="001489"/>
                </a:solidFill>
                <a:latin typeface="+mj-lt"/>
              </a:rPr>
              <a:t>Συνεργασία μεταξύ των Πακέτων Εργασίας του Έργου</a:t>
            </a:r>
            <a:endParaRPr lang="en-US" sz="2000" dirty="0">
              <a:solidFill>
                <a:srgbClr val="001489"/>
              </a:solidFill>
              <a:latin typeface="+mj-lt"/>
            </a:endParaRPr>
          </a:p>
        </p:txBody>
      </p:sp>
      <p:sp>
        <p:nvSpPr>
          <p:cNvPr id="6" name="TextBox 5">
            <a:extLst>
              <a:ext uri="{FF2B5EF4-FFF2-40B4-BE49-F238E27FC236}">
                <a16:creationId xmlns:a16="http://schemas.microsoft.com/office/drawing/2014/main" id="{11149A9D-99F2-7146-F2F9-B38A9580A52C}"/>
              </a:ext>
            </a:extLst>
          </p:cNvPr>
          <p:cNvSpPr txBox="1"/>
          <p:nvPr/>
        </p:nvSpPr>
        <p:spPr>
          <a:xfrm>
            <a:off x="771070" y="1785165"/>
            <a:ext cx="6315530" cy="2270365"/>
          </a:xfrm>
          <a:prstGeom prst="rect">
            <a:avLst/>
          </a:prstGeom>
          <a:noFill/>
        </p:spPr>
        <p:txBody>
          <a:bodyPr wrap="square">
            <a:spAutoFit/>
          </a:bodyPr>
          <a:lstStyle/>
          <a:p>
            <a:pPr>
              <a:lnSpc>
                <a:spcPct val="115000"/>
              </a:lnSpc>
              <a:tabLst>
                <a:tab pos="2743200" algn="ctr"/>
                <a:tab pos="5486400" algn="r"/>
              </a:tabLst>
            </a:pP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Διερεύνηση: </a:t>
            </a:r>
            <a:endParaRPr lang="en-US" sz="1500" dirty="0">
              <a:solidFill>
                <a:prstClr val="black"/>
              </a:solidFill>
              <a:latin typeface="Arial" panose="020B0604020202020204" pitchFamily="34" charset="0"/>
              <a:ea typeface="Verdana" panose="020B0604030504040204" pitchFamily="34" charset="0"/>
            </a:endParaRPr>
          </a:p>
          <a:p>
            <a:pPr marL="266700" indent="-266700">
              <a:lnSpc>
                <a:spcPct val="115000"/>
              </a:lnSpc>
              <a:buFontTx/>
              <a:buAutoNum type="romanLcParenR"/>
              <a:tabLst>
                <a:tab pos="2743200" algn="ctr"/>
                <a:tab pos="5486400" algn="r"/>
              </a:tabLst>
            </a:pP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του είδους των Συστημάτων και Εργαλείων Υποστήριξης Λήψης Απόφασης,</a:t>
            </a:r>
            <a:endParaRPr lang="en-US" sz="1500" dirty="0">
              <a:solidFill>
                <a:prstClr val="black"/>
              </a:solidFill>
              <a:latin typeface="Arial" panose="020B0604020202020204" pitchFamily="34" charset="0"/>
              <a:ea typeface="Verdana" panose="020B0604030504040204" pitchFamily="34" charset="0"/>
            </a:endParaRPr>
          </a:p>
          <a:p>
            <a:pPr marL="266700" indent="-266700">
              <a:lnSpc>
                <a:spcPct val="115000"/>
              </a:lnSpc>
              <a:buFontTx/>
              <a:buAutoNum type="romanLcParenR"/>
              <a:tabLst>
                <a:tab pos="2743200" algn="ctr"/>
                <a:tab pos="5486400" algn="r"/>
              </a:tabLst>
            </a:pP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του τύπου των παραμέτρων και των δεδομένων που χρησιμοποιούνται για την εκτίμηση της παράκτιας τρωτότητας και της καταλληλόλητας για </a:t>
            </a:r>
            <a:r>
              <a:rPr lang="el-GR" sz="1500" dirty="0" err="1">
                <a:solidFill>
                  <a:prstClr val="black"/>
                </a:solidFill>
                <a:latin typeface="Arial" panose="020B0604020202020204" pitchFamily="34" charset="0"/>
                <a:ea typeface="Verdana" panose="020B0604030504040204" pitchFamily="34" charset="0"/>
                <a:cs typeface="Arial" panose="020B0604020202020204" pitchFamily="34" charset="0"/>
              </a:rPr>
              <a:t>χωροθέτηση</a:t>
            </a: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 </a:t>
            </a:r>
            <a:r>
              <a:rPr lang="el-GR" sz="1500" dirty="0" err="1">
                <a:solidFill>
                  <a:prstClr val="black"/>
                </a:solidFill>
                <a:latin typeface="Arial" panose="020B0604020202020204" pitchFamily="34" charset="0"/>
                <a:ea typeface="Verdana" panose="020B0604030504040204" pitchFamily="34" charset="0"/>
                <a:cs typeface="Arial" panose="020B0604020202020204" pitchFamily="34" charset="0"/>
              </a:rPr>
              <a:t>υπεράκτιων</a:t>
            </a: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 αιολικών πάρκων, </a:t>
            </a:r>
            <a:endParaRPr lang="en-US" sz="1500" dirty="0">
              <a:solidFill>
                <a:prstClr val="black"/>
              </a:solidFill>
              <a:latin typeface="Arial" panose="020B0604020202020204" pitchFamily="34" charset="0"/>
              <a:ea typeface="Verdana" panose="020B0604030504040204" pitchFamily="34" charset="0"/>
            </a:endParaRPr>
          </a:p>
          <a:p>
            <a:pPr marL="266700" indent="-266700">
              <a:lnSpc>
                <a:spcPct val="115000"/>
              </a:lnSpc>
              <a:spcBef>
                <a:spcPts val="600"/>
              </a:spcBef>
              <a:buFontTx/>
              <a:buAutoNum type="romanLcParenR"/>
              <a:tabLst>
                <a:tab pos="2743200" algn="ctr"/>
                <a:tab pos="5486400" algn="r"/>
              </a:tabLst>
            </a:pP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του είδος των παραγόμενων αποτελεσμάτων (</a:t>
            </a:r>
            <a:r>
              <a:rPr lang="el-GR" sz="1500" dirty="0" err="1">
                <a:solidFill>
                  <a:prstClr val="black"/>
                </a:solidFill>
                <a:latin typeface="Arial" panose="020B0604020202020204" pitchFamily="34" charset="0"/>
                <a:ea typeface="Verdana" panose="020B0604030504040204" pitchFamily="34" charset="0"/>
                <a:cs typeface="Arial" panose="020B0604020202020204" pitchFamily="34" charset="0"/>
              </a:rPr>
              <a:t>outputs</a:t>
            </a: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 που χρησιμοποιούνται στην λήψη των σχετικών αποφάσεων.</a:t>
            </a:r>
            <a:endParaRPr lang="en-US" sz="1500" dirty="0">
              <a:solidFill>
                <a:prstClr val="black"/>
              </a:solidFill>
              <a:latin typeface="Arial" panose="020B060402020202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11F50B3A-E698-EAD4-3EA8-BD5C58FEAF10}"/>
              </a:ext>
            </a:extLst>
          </p:cNvPr>
          <p:cNvSpPr txBox="1"/>
          <p:nvPr/>
        </p:nvSpPr>
        <p:spPr>
          <a:xfrm>
            <a:off x="806354" y="640309"/>
            <a:ext cx="6247810" cy="1208536"/>
          </a:xfrm>
          <a:prstGeom prst="rect">
            <a:avLst/>
          </a:prstGeom>
          <a:noFill/>
        </p:spPr>
        <p:txBody>
          <a:bodyPr wrap="square">
            <a:spAutoFit/>
          </a:bodyPr>
          <a:lstStyle/>
          <a:p>
            <a:pPr>
              <a:lnSpc>
                <a:spcPct val="115000"/>
              </a:lnSpc>
              <a:tabLst>
                <a:tab pos="2743200" algn="ctr"/>
                <a:tab pos="5486400" algn="r"/>
              </a:tabLst>
            </a:pPr>
            <a:r>
              <a:rPr lang="el-GR" sz="1500" b="1" dirty="0">
                <a:latin typeface="Arial" panose="020B0604020202020204" pitchFamily="34" charset="0"/>
                <a:ea typeface="Verdana" panose="020B0604030504040204" pitchFamily="34" charset="0"/>
              </a:rPr>
              <a:t>Δράσεις</a:t>
            </a:r>
            <a:r>
              <a:rPr lang="el-GR" sz="1500" dirty="0">
                <a:latin typeface="Arial" panose="020B0604020202020204" pitchFamily="34" charset="0"/>
                <a:ea typeface="Verdana" panose="020B0604030504040204" pitchFamily="34" charset="0"/>
              </a:rPr>
              <a:t>: </a:t>
            </a:r>
          </a:p>
          <a:p>
            <a:pPr>
              <a:lnSpc>
                <a:spcPct val="115000"/>
              </a:lnSpc>
              <a:spcBef>
                <a:spcPts val="600"/>
              </a:spcBef>
              <a:tabLst>
                <a:tab pos="2743200" algn="ctr"/>
                <a:tab pos="5486400" algn="r"/>
              </a:tabLst>
            </a:pP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Καταρτίστηκε δυναμικό λογικό μοντέλο λειτουργίας των Συστημάτων και των Εργαλείων Υποστήριξης Λήψης Αποφάσεων (</a:t>
            </a:r>
            <a:r>
              <a:rPr lang="el-GR" sz="1500" dirty="0" err="1">
                <a:solidFill>
                  <a:prstClr val="black"/>
                </a:solidFill>
                <a:latin typeface="Arial" panose="020B0604020202020204" pitchFamily="34" charset="0"/>
                <a:ea typeface="Verdana" panose="020B0604030504040204" pitchFamily="34" charset="0"/>
                <a:cs typeface="Arial" panose="020B0604020202020204" pitchFamily="34" charset="0"/>
              </a:rPr>
              <a:t>Decision</a:t>
            </a: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 </a:t>
            </a:r>
            <a:r>
              <a:rPr lang="el-GR" sz="1500" dirty="0" err="1">
                <a:solidFill>
                  <a:prstClr val="black"/>
                </a:solidFill>
                <a:latin typeface="Arial" panose="020B0604020202020204" pitchFamily="34" charset="0"/>
                <a:ea typeface="Verdana" panose="020B0604030504040204" pitchFamily="34" charset="0"/>
                <a:cs typeface="Arial" panose="020B0604020202020204" pitchFamily="34" charset="0"/>
              </a:rPr>
              <a:t>Support</a:t>
            </a: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 Systems and </a:t>
            </a:r>
            <a:r>
              <a:rPr lang="el-GR" sz="1500" dirty="0" err="1">
                <a:solidFill>
                  <a:prstClr val="black"/>
                </a:solidFill>
                <a:latin typeface="Arial" panose="020B0604020202020204" pitchFamily="34" charset="0"/>
                <a:ea typeface="Verdana" panose="020B0604030504040204" pitchFamily="34" charset="0"/>
                <a:cs typeface="Arial" panose="020B0604020202020204" pitchFamily="34" charset="0"/>
              </a:rPr>
              <a:t>Tools</a:t>
            </a:r>
            <a:r>
              <a:rPr lang="el-GR" sz="1500" dirty="0">
                <a:solidFill>
                  <a:prstClr val="black"/>
                </a:solidFill>
                <a:latin typeface="Arial" panose="020B0604020202020204" pitchFamily="34" charset="0"/>
                <a:ea typeface="Verdana" panose="020B0604030504040204" pitchFamily="34" charset="0"/>
                <a:cs typeface="Arial" panose="020B0604020202020204" pitchFamily="34" charset="0"/>
              </a:rPr>
              <a:t> – DSS &amp; DST).</a:t>
            </a:r>
            <a:endParaRPr lang="en-US" sz="1500" dirty="0">
              <a:solidFill>
                <a:prstClr val="black"/>
              </a:solidFill>
              <a:latin typeface="Arial" panose="020B0604020202020204" pitchFamily="34" charset="0"/>
              <a:ea typeface="Verdana" panose="020B0604030504040204" pitchFamily="34" charset="0"/>
            </a:endParaRPr>
          </a:p>
        </p:txBody>
      </p:sp>
      <p:pic>
        <p:nvPicPr>
          <p:cNvPr id="8" name="Picture 14">
            <a:extLst>
              <a:ext uri="{FF2B5EF4-FFF2-40B4-BE49-F238E27FC236}">
                <a16:creationId xmlns:a16="http://schemas.microsoft.com/office/drawing/2014/main" id="{27A2BB94-669C-6376-416D-60F53E66FA3A}"/>
              </a:ext>
            </a:extLst>
          </p:cNvPr>
          <p:cNvPicPr>
            <a:picLocks noChangeAspect="1"/>
          </p:cNvPicPr>
          <p:nvPr/>
        </p:nvPicPr>
        <p:blipFill>
          <a:blip r:embed="rId3">
            <a:extLst>
              <a:ext uri="{28A0092B-C50C-407E-A947-70E740481C1C}">
                <a14:useLocalDpi xmlns:a14="http://schemas.microsoft.com/office/drawing/2010/main" val="0"/>
              </a:ext>
            </a:extLst>
          </a:blip>
          <a:srcRect l="2796" t="1497" r="3767" b="2848"/>
          <a:stretch>
            <a:fillRect/>
          </a:stretch>
        </p:blipFill>
        <p:spPr bwMode="auto">
          <a:xfrm>
            <a:off x="7086600" y="640309"/>
            <a:ext cx="4819650" cy="4893716"/>
          </a:xfrm>
          <a:prstGeom prst="rect">
            <a:avLst/>
          </a:prstGeom>
          <a:noFill/>
        </p:spPr>
      </p:pic>
      <p:sp>
        <p:nvSpPr>
          <p:cNvPr id="9" name="TextBox 8">
            <a:extLst>
              <a:ext uri="{FF2B5EF4-FFF2-40B4-BE49-F238E27FC236}">
                <a16:creationId xmlns:a16="http://schemas.microsoft.com/office/drawing/2014/main" id="{E442100B-499C-E2AD-CF65-F41926A558B9}"/>
              </a:ext>
            </a:extLst>
          </p:cNvPr>
          <p:cNvSpPr txBox="1"/>
          <p:nvPr/>
        </p:nvSpPr>
        <p:spPr>
          <a:xfrm>
            <a:off x="6879223" y="5615401"/>
            <a:ext cx="5234404" cy="400110"/>
          </a:xfrm>
          <a:prstGeom prst="rect">
            <a:avLst/>
          </a:prstGeom>
          <a:noFill/>
        </p:spPr>
        <p:txBody>
          <a:bodyPr wrap="square">
            <a:spAutoFit/>
          </a:bodyPr>
          <a:lstStyle/>
          <a:p>
            <a:pPr algn="ctr"/>
            <a:r>
              <a:rPr lang="el-GR" sz="1000" dirty="0">
                <a:solidFill>
                  <a:srgbClr val="0F9ED5">
                    <a:lumMod val="50000"/>
                  </a:srgbClr>
                </a:solidFill>
                <a:latin typeface="Arial" panose="020B0604020202020204" pitchFamily="34" charset="0"/>
              </a:rPr>
              <a:t>Λογικό Μοντέλο (</a:t>
            </a:r>
            <a:r>
              <a:rPr lang="el-GR" sz="1000" dirty="0" err="1">
                <a:solidFill>
                  <a:srgbClr val="0F9ED5">
                    <a:lumMod val="50000"/>
                  </a:srgbClr>
                </a:solidFill>
                <a:latin typeface="Arial" panose="020B0604020202020204" pitchFamily="34" charset="0"/>
              </a:rPr>
              <a:t>conceptual</a:t>
            </a:r>
            <a:r>
              <a:rPr lang="el-GR" sz="1000" dirty="0">
                <a:solidFill>
                  <a:srgbClr val="0F9ED5">
                    <a:lumMod val="50000"/>
                  </a:srgbClr>
                </a:solidFill>
                <a:latin typeface="Arial" panose="020B0604020202020204" pitchFamily="34" charset="0"/>
              </a:rPr>
              <a:t> </a:t>
            </a:r>
            <a:r>
              <a:rPr lang="el-GR" sz="1000" dirty="0" err="1">
                <a:solidFill>
                  <a:srgbClr val="0F9ED5">
                    <a:lumMod val="50000"/>
                  </a:srgbClr>
                </a:solidFill>
                <a:latin typeface="Arial" panose="020B0604020202020204" pitchFamily="34" charset="0"/>
              </a:rPr>
              <a:t>model</a:t>
            </a:r>
            <a:r>
              <a:rPr lang="el-GR" sz="1000" dirty="0">
                <a:solidFill>
                  <a:srgbClr val="0F9ED5">
                    <a:lumMod val="50000"/>
                  </a:srgbClr>
                </a:solidFill>
                <a:latin typeface="Arial" panose="020B0604020202020204" pitchFamily="34" charset="0"/>
              </a:rPr>
              <a:t>) των συστημάτων Υποστήριξης Λήψης Απόφασης όπως ζητήθηκε να συμπληρωθεί από τις συμμετέχουσες στο WP5 ομάδες εργασίας. </a:t>
            </a:r>
            <a:endParaRPr lang="en-US" sz="1000" dirty="0">
              <a:solidFill>
                <a:srgbClr val="0F9ED5">
                  <a:lumMod val="50000"/>
                </a:srgbClr>
              </a:solidFill>
              <a:latin typeface="Arial" panose="020B0604020202020204" pitchFamily="34" charset="0"/>
            </a:endParaRPr>
          </a:p>
        </p:txBody>
      </p:sp>
      <p:sp>
        <p:nvSpPr>
          <p:cNvPr id="10" name="TextBox 9">
            <a:extLst>
              <a:ext uri="{FF2B5EF4-FFF2-40B4-BE49-F238E27FC236}">
                <a16:creationId xmlns:a16="http://schemas.microsoft.com/office/drawing/2014/main" id="{2E52B2B5-0A49-2E2A-D42B-AEFF5187420D}"/>
              </a:ext>
            </a:extLst>
          </p:cNvPr>
          <p:cNvSpPr txBox="1"/>
          <p:nvPr/>
        </p:nvSpPr>
        <p:spPr>
          <a:xfrm>
            <a:off x="806354" y="4487613"/>
            <a:ext cx="6315530" cy="1938992"/>
          </a:xfrm>
          <a:prstGeom prst="rect">
            <a:avLst/>
          </a:prstGeom>
          <a:noFill/>
        </p:spPr>
        <p:txBody>
          <a:bodyPr wrap="square">
            <a:spAutoFit/>
          </a:bodyPr>
          <a:lstStyle/>
          <a:p>
            <a:pPr>
              <a:spcBef>
                <a:spcPts val="900"/>
              </a:spcBef>
            </a:pPr>
            <a:r>
              <a:rPr lang="el-GR" sz="1500" dirty="0">
                <a:solidFill>
                  <a:prstClr val="black"/>
                </a:solidFill>
                <a:latin typeface="Arial" panose="020B0604020202020204" pitchFamily="34" charset="0"/>
                <a:ea typeface="Verdana" panose="020B0604030504040204" pitchFamily="34" charset="0"/>
              </a:rPr>
              <a:t>Άνιση κατανομή χρήσης </a:t>
            </a:r>
            <a:r>
              <a:rPr lang="en-US" sz="1500" dirty="0">
                <a:solidFill>
                  <a:prstClr val="black"/>
                </a:solidFill>
                <a:latin typeface="Arial" panose="020B0604020202020204" pitchFamily="34" charset="0"/>
                <a:ea typeface="Verdana" panose="020B0604030504040204" pitchFamily="34" charset="0"/>
              </a:rPr>
              <a:t>DSS</a:t>
            </a:r>
            <a:r>
              <a:rPr lang="el-GR" sz="1500" dirty="0">
                <a:solidFill>
                  <a:prstClr val="black"/>
                </a:solidFill>
                <a:latin typeface="Arial" panose="020B0604020202020204" pitchFamily="34" charset="0"/>
                <a:ea typeface="Verdana" panose="020B0604030504040204" pitchFamily="34" charset="0"/>
              </a:rPr>
              <a:t> στην Ευρώπη: 37% των Γεωλογικών Υπηρεσιών τα εφαρμόζουν, 16% αναφέρουν χρήση από άλλους φορείς. </a:t>
            </a:r>
          </a:p>
          <a:p>
            <a:pPr>
              <a:spcBef>
                <a:spcPts val="900"/>
              </a:spcBef>
            </a:pPr>
            <a:r>
              <a:rPr lang="el-GR" sz="1500" dirty="0">
                <a:solidFill>
                  <a:prstClr val="black"/>
                </a:solidFill>
                <a:latin typeface="Arial" panose="020B0604020202020204" pitchFamily="34" charset="0"/>
                <a:ea typeface="Verdana" panose="020B0604030504040204" pitchFamily="34" charset="0"/>
              </a:rPr>
              <a:t>Δείκτης Παράκτιας Τρωτότητας (CVI) = η πιο διαδεδομένη μέθοδος, Χάρτες γεωλογικών παραμέτρων, αντί για CVI σε κάποιες χώρες.</a:t>
            </a:r>
          </a:p>
          <a:p>
            <a:pPr>
              <a:spcBef>
                <a:spcPts val="900"/>
              </a:spcBef>
            </a:pPr>
            <a:r>
              <a:rPr lang="el-GR" sz="1500" dirty="0">
                <a:solidFill>
                  <a:prstClr val="black"/>
                </a:solidFill>
                <a:latin typeface="Arial" panose="020B0604020202020204" pitchFamily="34" charset="0"/>
                <a:ea typeface="Verdana" panose="020B0604030504040204" pitchFamily="34" charset="0"/>
              </a:rPr>
              <a:t>Λίγες Γεωλογικές Υπηρεσίες (Φινλανδία, Βέλγιο) εφαρμόζουν εξειδικευμένους δείκτες και 3</a:t>
            </a:r>
            <a:r>
              <a:rPr lang="en-US" sz="1500" dirty="0">
                <a:solidFill>
                  <a:prstClr val="black"/>
                </a:solidFill>
                <a:latin typeface="Arial" panose="020B0604020202020204" pitchFamily="34" charset="0"/>
                <a:ea typeface="Verdana" panose="020B0604030504040204" pitchFamily="34" charset="0"/>
              </a:rPr>
              <a:t>D </a:t>
            </a:r>
            <a:r>
              <a:rPr lang="el-GR" sz="1500" dirty="0">
                <a:solidFill>
                  <a:prstClr val="black"/>
                </a:solidFill>
                <a:latin typeface="Arial" panose="020B0604020202020204" pitchFamily="34" charset="0"/>
                <a:ea typeface="Verdana" panose="020B0604030504040204" pitchFamily="34" charset="0"/>
              </a:rPr>
              <a:t>μοντέλα</a:t>
            </a:r>
            <a:r>
              <a:rPr lang="en-US" sz="1500" dirty="0">
                <a:solidFill>
                  <a:prstClr val="black"/>
                </a:solidFill>
                <a:latin typeface="Arial" panose="020B0604020202020204" pitchFamily="34" charset="0"/>
                <a:ea typeface="Verdana" panose="020B0604030504040204" pitchFamily="34" charset="0"/>
              </a:rPr>
              <a:t> – </a:t>
            </a:r>
            <a:r>
              <a:rPr lang="el-GR" sz="1500" dirty="0">
                <a:solidFill>
                  <a:prstClr val="black"/>
                </a:solidFill>
                <a:latin typeface="Arial" panose="020B0604020202020204" pitchFamily="34" charset="0"/>
                <a:ea typeface="Verdana" panose="020B0604030504040204" pitchFamily="34" charset="0"/>
              </a:rPr>
              <a:t>Απαιτείται συνεργασία και ενημέρωση.</a:t>
            </a:r>
            <a:endParaRPr lang="en-US" sz="1500" dirty="0">
              <a:solidFill>
                <a:prstClr val="black"/>
              </a:solidFill>
              <a:latin typeface="Arial" panose="020B060402020202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8C701448-E296-71C1-01AD-4214D79B19B5}"/>
              </a:ext>
            </a:extLst>
          </p:cNvPr>
          <p:cNvSpPr txBox="1"/>
          <p:nvPr/>
        </p:nvSpPr>
        <p:spPr>
          <a:xfrm>
            <a:off x="806354" y="4149059"/>
            <a:ext cx="5642513" cy="338554"/>
          </a:xfrm>
          <a:prstGeom prst="rect">
            <a:avLst/>
          </a:prstGeom>
          <a:noFill/>
        </p:spPr>
        <p:txBody>
          <a:bodyPr wrap="square" rtlCol="0">
            <a:spAutoFit/>
          </a:bodyPr>
          <a:lstStyle/>
          <a:p>
            <a:r>
              <a:rPr lang="el-GR" sz="1600" b="1" dirty="0">
                <a:solidFill>
                  <a:prstClr val="black"/>
                </a:solidFill>
                <a:latin typeface="Arial" panose="020B0604020202020204" pitchFamily="34" charset="0"/>
                <a:ea typeface="Verdana" panose="020B0604030504040204" pitchFamily="34" charset="0"/>
              </a:rPr>
              <a:t>Αποτελέσματα:</a:t>
            </a:r>
            <a:endParaRPr lang="en-US" sz="1600" b="1" dirty="0">
              <a:solidFill>
                <a:prstClr val="black"/>
              </a:solidFill>
              <a:latin typeface="Arial" panose="020B0604020202020204" pitchFamily="34" charset="0"/>
              <a:ea typeface="Verdana" panose="020B0604030504040204" pitchFamily="34" charset="0"/>
            </a:endParaRPr>
          </a:p>
        </p:txBody>
      </p:sp>
    </p:spTree>
    <p:extLst>
      <p:ext uri="{BB962C8B-B14F-4D97-AF65-F5344CB8AC3E}">
        <p14:creationId xmlns:p14="http://schemas.microsoft.com/office/powerpoint/2010/main" val="3831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244F824D-2DDF-13F1-BFD4-0A1E35E6B0AC}"/>
              </a:ext>
            </a:extLst>
          </p:cNvPr>
          <p:cNvSpPr>
            <a:spLocks noGrp="1"/>
          </p:cNvSpPr>
          <p:nvPr>
            <p:ph type="sldNum" sz="quarter" idx="4"/>
          </p:nvPr>
        </p:nvSpPr>
        <p:spPr/>
        <p:txBody>
          <a:bodyPr/>
          <a:lstStyle/>
          <a:p>
            <a:fld id="{061D4518-DBE8-46BB-971E-9C55B65CD50A}" type="slidenum">
              <a:rPr lang="en-GB" noProof="0" smtClean="0"/>
              <a:pPr/>
              <a:t>13</a:t>
            </a:fld>
            <a:endParaRPr lang="en-GB" noProof="0"/>
          </a:p>
        </p:txBody>
      </p:sp>
      <p:pic>
        <p:nvPicPr>
          <p:cNvPr id="5" name="Picture 1">
            <a:extLst>
              <a:ext uri="{FF2B5EF4-FFF2-40B4-BE49-F238E27FC236}">
                <a16:creationId xmlns:a16="http://schemas.microsoft.com/office/drawing/2014/main" id="{4913BCCD-759D-96B7-DBD2-D853836FC2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230762" y="900642"/>
            <a:ext cx="4952059" cy="2785533"/>
          </a:xfrm>
          <a:prstGeom prst="rect">
            <a:avLst/>
          </a:prstGeom>
          <a:noFill/>
        </p:spPr>
      </p:pic>
      <p:pic>
        <p:nvPicPr>
          <p:cNvPr id="6" name="Image 4" descr="Une image contenant texte, capture d’écran, Police&#10;&#10;Le contenu généré par l’IA peut être incorrect.">
            <a:extLst>
              <a:ext uri="{FF2B5EF4-FFF2-40B4-BE49-F238E27FC236}">
                <a16:creationId xmlns:a16="http://schemas.microsoft.com/office/drawing/2014/main" id="{6967F9CE-AC12-58BE-68CB-D305A7528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0291" y="1398828"/>
            <a:ext cx="4732940" cy="1680194"/>
          </a:xfrm>
          <a:prstGeom prst="rect">
            <a:avLst/>
          </a:prstGeom>
        </p:spPr>
      </p:pic>
      <p:pic>
        <p:nvPicPr>
          <p:cNvPr id="7" name="Εικόνα 6" descr="Εικόνα που περιέχει κείμενο, στιγμιότυπο οθόνης, ιστοσελίδα, Διαφήμιση στο διαδίκτυο&#10;&#10;Το περιεχόμενο που δημιουργείται από AI ενδέχεται να είναι εσφαλμένο.">
            <a:extLst>
              <a:ext uri="{FF2B5EF4-FFF2-40B4-BE49-F238E27FC236}">
                <a16:creationId xmlns:a16="http://schemas.microsoft.com/office/drawing/2014/main" id="{23FBEEC3-4C9D-57B0-5E59-E3543EC9B639}"/>
              </a:ext>
            </a:extLst>
          </p:cNvPr>
          <p:cNvPicPr>
            <a:picLocks noChangeAspect="1"/>
          </p:cNvPicPr>
          <p:nvPr/>
        </p:nvPicPr>
        <p:blipFill>
          <a:blip r:embed="rId4"/>
          <a:srcRect l="7138" r="2529"/>
          <a:stretch>
            <a:fillRect/>
          </a:stretch>
        </p:blipFill>
        <p:spPr>
          <a:xfrm>
            <a:off x="1385970" y="3512514"/>
            <a:ext cx="4490955" cy="2871072"/>
          </a:xfrm>
          <a:prstGeom prst="rect">
            <a:avLst/>
          </a:prstGeom>
        </p:spPr>
      </p:pic>
      <p:pic>
        <p:nvPicPr>
          <p:cNvPr id="8" name="Εικόνα 7" descr="Εικόνα που περιέχει κείμενο, στιγμιότυπο οθόνης, ιστοσελίδα, λογισμικό&#10;&#10;Το περιεχόμενο που δημιουργείται από AI ενδέχεται να είναι εσφαλμένο.">
            <a:extLst>
              <a:ext uri="{FF2B5EF4-FFF2-40B4-BE49-F238E27FC236}">
                <a16:creationId xmlns:a16="http://schemas.microsoft.com/office/drawing/2014/main" id="{382F9864-4ABA-A124-709B-F6B24D114255}"/>
              </a:ext>
            </a:extLst>
          </p:cNvPr>
          <p:cNvPicPr>
            <a:picLocks noChangeAspect="1"/>
          </p:cNvPicPr>
          <p:nvPr/>
        </p:nvPicPr>
        <p:blipFill>
          <a:blip r:embed="rId5"/>
          <a:srcRect l="7526" r="2447"/>
          <a:stretch>
            <a:fillRect/>
          </a:stretch>
        </p:blipFill>
        <p:spPr>
          <a:xfrm>
            <a:off x="6182821" y="2989936"/>
            <a:ext cx="4561948" cy="3091061"/>
          </a:xfrm>
          <a:prstGeom prst="rect">
            <a:avLst/>
          </a:prstGeom>
        </p:spPr>
      </p:pic>
      <p:sp>
        <p:nvSpPr>
          <p:cNvPr id="3" name="TextBox 2">
            <a:extLst>
              <a:ext uri="{FF2B5EF4-FFF2-40B4-BE49-F238E27FC236}">
                <a16:creationId xmlns:a16="http://schemas.microsoft.com/office/drawing/2014/main" id="{AFDC2F60-BF41-D93D-92E8-36569D7B613D}"/>
              </a:ext>
            </a:extLst>
          </p:cNvPr>
          <p:cNvSpPr txBox="1"/>
          <p:nvPr/>
        </p:nvSpPr>
        <p:spPr>
          <a:xfrm>
            <a:off x="584780" y="216485"/>
            <a:ext cx="11048451" cy="584775"/>
          </a:xfrm>
          <a:prstGeom prst="rect">
            <a:avLst/>
          </a:prstGeom>
          <a:noFill/>
        </p:spPr>
        <p:txBody>
          <a:bodyPr wrap="square">
            <a:spAutoFit/>
          </a:bodyPr>
          <a:lstStyle/>
          <a:p>
            <a:pPr marL="12065" marR="5080" algn="ctr">
              <a:tabLst>
                <a:tab pos="299085" algn="l"/>
              </a:tabLst>
              <a:defRPr/>
            </a:pPr>
            <a:r>
              <a:rPr lang="el-GR" sz="1600" b="1" dirty="0">
                <a:solidFill>
                  <a:srgbClr val="001489"/>
                </a:solidFill>
                <a:latin typeface="+mj-lt"/>
              </a:rPr>
              <a:t>Δράσεις Ενημέρωσης &amp; Διάχυσης Αποτελεσμάτων </a:t>
            </a:r>
          </a:p>
          <a:p>
            <a:pPr marL="12065" marR="5080" algn="ctr">
              <a:tabLst>
                <a:tab pos="299085" algn="l"/>
              </a:tabLst>
              <a:defRPr/>
            </a:pPr>
            <a:r>
              <a:rPr lang="el-GR" sz="1600" dirty="0">
                <a:solidFill>
                  <a:srgbClr val="001489"/>
                </a:solidFill>
                <a:latin typeface="+mj-lt"/>
              </a:rPr>
              <a:t>Διοργάνωση &amp; Συμμετοχή σε εκδηλώσεις, Επιστημονικά Συνέδρια </a:t>
            </a:r>
            <a:endParaRPr lang="en-US" sz="1600" dirty="0">
              <a:solidFill>
                <a:srgbClr val="001489"/>
              </a:solidFill>
              <a:latin typeface="+mj-lt"/>
            </a:endParaRPr>
          </a:p>
        </p:txBody>
      </p:sp>
    </p:spTree>
    <p:extLst>
      <p:ext uri="{BB962C8B-B14F-4D97-AF65-F5344CB8AC3E}">
        <p14:creationId xmlns:p14="http://schemas.microsoft.com/office/powerpoint/2010/main" val="408747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CA343EF9-8C49-96E3-0446-5BE4DED92834}"/>
              </a:ext>
            </a:extLst>
          </p:cNvPr>
          <p:cNvSpPr>
            <a:spLocks noGrp="1"/>
          </p:cNvSpPr>
          <p:nvPr>
            <p:ph type="sldNum" sz="quarter" idx="4"/>
          </p:nvPr>
        </p:nvSpPr>
        <p:spPr/>
        <p:txBody>
          <a:bodyPr/>
          <a:lstStyle/>
          <a:p>
            <a:fld id="{061D4518-DBE8-46BB-971E-9C55B65CD50A}" type="slidenum">
              <a:rPr lang="en-GB" noProof="0" smtClean="0"/>
              <a:pPr/>
              <a:t>14</a:t>
            </a:fld>
            <a:endParaRPr lang="en-GB" noProof="0"/>
          </a:p>
        </p:txBody>
      </p:sp>
      <p:pic>
        <p:nvPicPr>
          <p:cNvPr id="5" name="Εικόνα 4">
            <a:extLst>
              <a:ext uri="{FF2B5EF4-FFF2-40B4-BE49-F238E27FC236}">
                <a16:creationId xmlns:a16="http://schemas.microsoft.com/office/drawing/2014/main" id="{F4676C9A-4AFA-2885-4C79-248C66425453}"/>
              </a:ext>
            </a:extLst>
          </p:cNvPr>
          <p:cNvPicPr>
            <a:picLocks noChangeAspect="1"/>
          </p:cNvPicPr>
          <p:nvPr/>
        </p:nvPicPr>
        <p:blipFill>
          <a:blip r:embed="rId2"/>
          <a:srcRect r="-2" b="10964"/>
          <a:stretch>
            <a:fillRect/>
          </a:stretch>
        </p:blipFill>
        <p:spPr>
          <a:xfrm>
            <a:off x="1034498" y="975019"/>
            <a:ext cx="3644444" cy="5011247"/>
          </a:xfrm>
          <a:prstGeom prst="rect">
            <a:avLst/>
          </a:prstGeom>
        </p:spPr>
      </p:pic>
      <p:pic>
        <p:nvPicPr>
          <p:cNvPr id="6" name="Εικόνα 5" descr="Εικόνα που περιέχει ρουχισμός, άτομο, εσωτερικός χώρος, άνδρας&#10;&#10;Το περιεχόμενο που δημιουργείται από AI ενδέχεται να είναι εσφαλμένο.">
            <a:extLst>
              <a:ext uri="{FF2B5EF4-FFF2-40B4-BE49-F238E27FC236}">
                <a16:creationId xmlns:a16="http://schemas.microsoft.com/office/drawing/2014/main" id="{1BB1F7D5-B6AF-7123-F5D5-388AAB2470D1}"/>
              </a:ext>
            </a:extLst>
          </p:cNvPr>
          <p:cNvPicPr>
            <a:picLocks noChangeAspect="1"/>
          </p:cNvPicPr>
          <p:nvPr/>
        </p:nvPicPr>
        <p:blipFill>
          <a:blip r:embed="rId3" cstate="print">
            <a:extLst>
              <a:ext uri="{28A0092B-C50C-407E-A947-70E740481C1C}">
                <a14:useLocalDpi xmlns:a14="http://schemas.microsoft.com/office/drawing/2010/main" val="0"/>
              </a:ext>
            </a:extLst>
          </a:blip>
          <a:srcRect l="-1" t="31078" r="4" b="21965"/>
          <a:stretch>
            <a:fillRect/>
          </a:stretch>
        </p:blipFill>
        <p:spPr>
          <a:xfrm>
            <a:off x="4758651" y="975019"/>
            <a:ext cx="6922726" cy="2438121"/>
          </a:xfrm>
          <a:prstGeom prst="rect">
            <a:avLst/>
          </a:prstGeom>
        </p:spPr>
      </p:pic>
      <p:pic>
        <p:nvPicPr>
          <p:cNvPr id="7" name="Εικόνα 6" descr="Εικόνα που περιέχει κείμενο, ρουχισμός, ανθρώπινο πρόσωπο, εσωτερικός χώρος&#10;&#10;Το περιεχόμενο που δημιουργείται από AI ενδέχεται να είναι εσφαλμένο.">
            <a:extLst>
              <a:ext uri="{FF2B5EF4-FFF2-40B4-BE49-F238E27FC236}">
                <a16:creationId xmlns:a16="http://schemas.microsoft.com/office/drawing/2014/main" id="{323B73E8-ADB9-1336-D0AB-7B862B0A4A15}"/>
              </a:ext>
            </a:extLst>
          </p:cNvPr>
          <p:cNvPicPr>
            <a:picLocks noChangeAspect="1"/>
          </p:cNvPicPr>
          <p:nvPr/>
        </p:nvPicPr>
        <p:blipFill>
          <a:blip r:embed="rId4" cstate="print">
            <a:extLst>
              <a:ext uri="{28A0092B-C50C-407E-A947-70E740481C1C}">
                <a14:useLocalDpi xmlns:a14="http://schemas.microsoft.com/office/drawing/2010/main" val="0"/>
              </a:ext>
            </a:extLst>
          </a:blip>
          <a:srcRect r="3" b="39624"/>
          <a:stretch>
            <a:fillRect/>
          </a:stretch>
        </p:blipFill>
        <p:spPr>
          <a:xfrm>
            <a:off x="5413895" y="3480642"/>
            <a:ext cx="5612237" cy="2541405"/>
          </a:xfrm>
          <a:prstGeom prst="rect">
            <a:avLst/>
          </a:prstGeom>
        </p:spPr>
      </p:pic>
      <p:sp>
        <p:nvSpPr>
          <p:cNvPr id="12" name="TextBox 11">
            <a:extLst>
              <a:ext uri="{FF2B5EF4-FFF2-40B4-BE49-F238E27FC236}">
                <a16:creationId xmlns:a16="http://schemas.microsoft.com/office/drawing/2014/main" id="{6EF484C5-6062-8933-5AF7-A8FBC14C9C40}"/>
              </a:ext>
            </a:extLst>
          </p:cNvPr>
          <p:cNvSpPr txBox="1"/>
          <p:nvPr/>
        </p:nvSpPr>
        <p:spPr>
          <a:xfrm>
            <a:off x="584780" y="216485"/>
            <a:ext cx="11048451" cy="584775"/>
          </a:xfrm>
          <a:prstGeom prst="rect">
            <a:avLst/>
          </a:prstGeom>
          <a:noFill/>
        </p:spPr>
        <p:txBody>
          <a:bodyPr wrap="square">
            <a:spAutoFit/>
          </a:bodyPr>
          <a:lstStyle/>
          <a:p>
            <a:pPr marL="12065" marR="5080" algn="ctr">
              <a:tabLst>
                <a:tab pos="299085" algn="l"/>
              </a:tabLst>
              <a:defRPr/>
            </a:pPr>
            <a:r>
              <a:rPr lang="el-GR" sz="1600" b="1" dirty="0">
                <a:solidFill>
                  <a:srgbClr val="001489"/>
                </a:solidFill>
                <a:latin typeface="+mj-lt"/>
              </a:rPr>
              <a:t>Δράσεις Ενημέρωσης &amp; Διάχυσης Αποτελεσμάτων </a:t>
            </a:r>
          </a:p>
          <a:p>
            <a:pPr marL="12065" marR="5080" algn="ctr">
              <a:tabLst>
                <a:tab pos="299085" algn="l"/>
              </a:tabLst>
              <a:defRPr/>
            </a:pPr>
            <a:r>
              <a:rPr lang="el-GR" sz="1600" dirty="0">
                <a:solidFill>
                  <a:srgbClr val="001489"/>
                </a:solidFill>
                <a:latin typeface="+mj-lt"/>
              </a:rPr>
              <a:t>Διοργάνωση &amp; Συμμετοχή σε εκδηλώσεις, Επιστημονικά Συνέδρια </a:t>
            </a:r>
            <a:endParaRPr lang="en-US" sz="1600" dirty="0">
              <a:solidFill>
                <a:srgbClr val="001489"/>
              </a:solidFill>
              <a:latin typeface="+mj-lt"/>
            </a:endParaRPr>
          </a:p>
        </p:txBody>
      </p:sp>
    </p:spTree>
    <p:extLst>
      <p:ext uri="{BB962C8B-B14F-4D97-AF65-F5344CB8AC3E}">
        <p14:creationId xmlns:p14="http://schemas.microsoft.com/office/powerpoint/2010/main" val="3699959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2507449D-C244-7B3B-031D-2E06023D9B3C}"/>
              </a:ext>
            </a:extLst>
          </p:cNvPr>
          <p:cNvSpPr>
            <a:spLocks noGrp="1"/>
          </p:cNvSpPr>
          <p:nvPr>
            <p:ph type="sldNum" sz="quarter" idx="4"/>
          </p:nvPr>
        </p:nvSpPr>
        <p:spPr/>
        <p:txBody>
          <a:bodyPr/>
          <a:lstStyle/>
          <a:p>
            <a:fld id="{061D4518-DBE8-46BB-971E-9C55B65CD50A}" type="slidenum">
              <a:rPr lang="en-GB" noProof="0" smtClean="0"/>
              <a:pPr/>
              <a:t>15</a:t>
            </a:fld>
            <a:endParaRPr lang="en-GB" noProof="0"/>
          </a:p>
        </p:txBody>
      </p:sp>
      <p:pic>
        <p:nvPicPr>
          <p:cNvPr id="5" name="Εικόνα 4">
            <a:extLst>
              <a:ext uri="{FF2B5EF4-FFF2-40B4-BE49-F238E27FC236}">
                <a16:creationId xmlns:a16="http://schemas.microsoft.com/office/drawing/2014/main" id="{2576470D-AD09-0BF7-D543-C5BA1E4D441F}"/>
              </a:ext>
            </a:extLst>
          </p:cNvPr>
          <p:cNvPicPr>
            <a:picLocks noChangeAspect="1"/>
          </p:cNvPicPr>
          <p:nvPr/>
        </p:nvPicPr>
        <p:blipFill>
          <a:blip r:embed="rId2"/>
          <a:stretch>
            <a:fillRect/>
          </a:stretch>
        </p:blipFill>
        <p:spPr>
          <a:xfrm>
            <a:off x="7011059" y="999888"/>
            <a:ext cx="4847963" cy="4703067"/>
          </a:xfrm>
          <a:prstGeom prst="rect">
            <a:avLst/>
          </a:prstGeom>
        </p:spPr>
      </p:pic>
      <p:pic>
        <p:nvPicPr>
          <p:cNvPr id="8" name="Εικόνα 7">
            <a:extLst>
              <a:ext uri="{FF2B5EF4-FFF2-40B4-BE49-F238E27FC236}">
                <a16:creationId xmlns:a16="http://schemas.microsoft.com/office/drawing/2014/main" id="{29788FEB-7F46-D56B-DC44-0640EE877ADA}"/>
              </a:ext>
            </a:extLst>
          </p:cNvPr>
          <p:cNvPicPr>
            <a:picLocks noChangeAspect="1"/>
          </p:cNvPicPr>
          <p:nvPr/>
        </p:nvPicPr>
        <p:blipFill>
          <a:blip r:embed="rId3"/>
          <a:stretch>
            <a:fillRect/>
          </a:stretch>
        </p:blipFill>
        <p:spPr>
          <a:xfrm>
            <a:off x="2311357" y="1751798"/>
            <a:ext cx="4576172" cy="4844349"/>
          </a:xfrm>
          <a:prstGeom prst="rect">
            <a:avLst/>
          </a:prstGeom>
        </p:spPr>
      </p:pic>
      <p:sp>
        <p:nvSpPr>
          <p:cNvPr id="9" name="TextBox 8">
            <a:extLst>
              <a:ext uri="{FF2B5EF4-FFF2-40B4-BE49-F238E27FC236}">
                <a16:creationId xmlns:a16="http://schemas.microsoft.com/office/drawing/2014/main" id="{E0D17DE6-BF7A-99E4-C797-CB5E5DD07B5C}"/>
              </a:ext>
            </a:extLst>
          </p:cNvPr>
          <p:cNvSpPr txBox="1"/>
          <p:nvPr/>
        </p:nvSpPr>
        <p:spPr>
          <a:xfrm>
            <a:off x="780514" y="877417"/>
            <a:ext cx="5543284" cy="1092607"/>
          </a:xfrm>
          <a:prstGeom prst="rect">
            <a:avLst/>
          </a:prstGeom>
          <a:noFill/>
        </p:spPr>
        <p:txBody>
          <a:bodyPr wrap="square">
            <a:spAutoFit/>
          </a:bodyPr>
          <a:lstStyle/>
          <a:p>
            <a:r>
              <a:rPr lang="en-US" sz="1500" b="1" dirty="0">
                <a:solidFill>
                  <a:srgbClr val="001489"/>
                </a:solidFill>
                <a:latin typeface="Arial" panose="020B0604020202020204" pitchFamily="34" charset="0"/>
              </a:rPr>
              <a:t>LinkedIn Groups </a:t>
            </a:r>
            <a:r>
              <a:rPr lang="el-GR" sz="1500" b="1" dirty="0">
                <a:solidFill>
                  <a:srgbClr val="001489"/>
                </a:solidFill>
                <a:latin typeface="Arial" panose="020B0604020202020204" pitchFamily="34" charset="0"/>
              </a:rPr>
              <a:t>για το </a:t>
            </a:r>
            <a:r>
              <a:rPr lang="en-US" sz="1500" b="1" dirty="0">
                <a:solidFill>
                  <a:srgbClr val="001489"/>
                </a:solidFill>
                <a:latin typeface="Arial" panose="020B0604020202020204" pitchFamily="34" charset="0"/>
              </a:rPr>
              <a:t>WP5:</a:t>
            </a:r>
          </a:p>
          <a:p>
            <a:pPr>
              <a:spcBef>
                <a:spcPts val="600"/>
              </a:spcBef>
            </a:pPr>
            <a:r>
              <a:rPr lang="en-US" sz="1500" dirty="0">
                <a:solidFill>
                  <a:srgbClr val="242424"/>
                </a:solidFill>
                <a:latin typeface="Arial" panose="020B0604020202020204" pitchFamily="34" charset="0"/>
              </a:rPr>
              <a:t>Coastal hazard</a:t>
            </a:r>
            <a:r>
              <a:rPr lang="el-GR" sz="1500" dirty="0">
                <a:solidFill>
                  <a:srgbClr val="242424"/>
                </a:solidFill>
                <a:latin typeface="Arial" panose="020B0604020202020204" pitchFamily="34" charset="0"/>
              </a:rPr>
              <a:t>:  </a:t>
            </a:r>
            <a:r>
              <a:rPr lang="en-US" sz="1500" dirty="0">
                <a:solidFill>
                  <a:srgbClr val="0000CC"/>
                </a:solidFill>
                <a:latin typeface="Arial" panose="020B0604020202020204" pitchFamily="34" charset="0"/>
                <a:hlinkClick r:id="rId4" tooltip="Αρχική διεύθυνση URL: https://www.linkedin.com/groups/42508002/. Κάντε κλικ ή πατήστε εάν εμπιστεύεστε αυτήν τη σύνδεση.">
                  <a:extLst>
                    <a:ext uri="{A12FA001-AC4F-418D-AE19-62706E023703}">
                      <ahyp:hlinkClr xmlns:ahyp="http://schemas.microsoft.com/office/drawing/2018/hyperlinkcolor" val="tx"/>
                    </a:ext>
                  </a:extLst>
                </a:hlinkClick>
              </a:rPr>
              <a:t>https://www.linkedin.com/groups/42508002/</a:t>
            </a:r>
            <a:br>
              <a:rPr lang="en-US" sz="1500" dirty="0">
                <a:solidFill>
                  <a:srgbClr val="0000CC"/>
                </a:solidFill>
                <a:latin typeface="Arial" panose="020B0604020202020204" pitchFamily="34" charset="0"/>
              </a:rPr>
            </a:br>
            <a:r>
              <a:rPr lang="en-US" sz="1500" dirty="0">
                <a:solidFill>
                  <a:srgbClr val="242424"/>
                </a:solidFill>
                <a:latin typeface="Arial" panose="020B0604020202020204" pitchFamily="34" charset="0"/>
              </a:rPr>
              <a:t>Windfarm siting</a:t>
            </a:r>
            <a:r>
              <a:rPr lang="el-GR" sz="1500" dirty="0">
                <a:solidFill>
                  <a:srgbClr val="242424"/>
                </a:solidFill>
                <a:latin typeface="Arial" panose="020B0604020202020204" pitchFamily="34" charset="0"/>
              </a:rPr>
              <a:t>: </a:t>
            </a:r>
            <a:r>
              <a:rPr lang="en-US" sz="1500" dirty="0">
                <a:solidFill>
                  <a:srgbClr val="0000CC"/>
                </a:solidFill>
                <a:latin typeface="Arial" panose="020B0604020202020204" pitchFamily="34" charset="0"/>
                <a:hlinkClick r:id="rId5" tooltip="Αρχική διεύθυνση URL: https://www.linkedin.com/groups/42491007/. Κάντε κλικ ή πατήστε εάν εμπιστεύεστε αυτήν τη σύνδεση.">
                  <a:extLst>
                    <a:ext uri="{A12FA001-AC4F-418D-AE19-62706E023703}">
                      <ahyp:hlinkClr xmlns:ahyp="http://schemas.microsoft.com/office/drawing/2018/hyperlinkcolor" val="tx"/>
                    </a:ext>
                  </a:extLst>
                </a:hlinkClick>
              </a:rPr>
              <a:t>https://www.linkedin.com/groups/42491007/</a:t>
            </a:r>
            <a:br>
              <a:rPr lang="en-US" sz="1500" dirty="0">
                <a:solidFill>
                  <a:srgbClr val="0000CC"/>
                </a:solidFill>
                <a:latin typeface="Arial" panose="020B0604020202020204" pitchFamily="34" charset="0"/>
              </a:rPr>
            </a:br>
            <a:endParaRPr lang="el-GR" sz="1500" dirty="0">
              <a:solidFill>
                <a:srgbClr val="0000CC"/>
              </a:solidFill>
              <a:latin typeface="Arial" panose="020B0604020202020204" pitchFamily="34" charset="0"/>
            </a:endParaRPr>
          </a:p>
        </p:txBody>
      </p:sp>
      <p:sp>
        <p:nvSpPr>
          <p:cNvPr id="10" name="TextBox 9">
            <a:extLst>
              <a:ext uri="{FF2B5EF4-FFF2-40B4-BE49-F238E27FC236}">
                <a16:creationId xmlns:a16="http://schemas.microsoft.com/office/drawing/2014/main" id="{B27C164D-330F-44C1-D034-4C21794B5E7B}"/>
              </a:ext>
            </a:extLst>
          </p:cNvPr>
          <p:cNvSpPr txBox="1"/>
          <p:nvPr/>
        </p:nvSpPr>
        <p:spPr>
          <a:xfrm>
            <a:off x="4858869" y="4109939"/>
            <a:ext cx="10123659" cy="369332"/>
          </a:xfrm>
          <a:prstGeom prst="rect">
            <a:avLst/>
          </a:prstGeom>
          <a:noFill/>
        </p:spPr>
        <p:txBody>
          <a:bodyPr wrap="square">
            <a:spAutoFit/>
          </a:bodyPr>
          <a:lstStyle/>
          <a:p>
            <a:endParaRPr lang="en-US" b="1" dirty="0">
              <a:solidFill>
                <a:srgbClr val="0000CC"/>
              </a:solidFill>
              <a:latin typeface="Arial" panose="020B0604020202020204" pitchFamily="34" charset="0"/>
            </a:endParaRPr>
          </a:p>
        </p:txBody>
      </p:sp>
      <p:sp>
        <p:nvSpPr>
          <p:cNvPr id="4" name="TextBox 3">
            <a:extLst>
              <a:ext uri="{FF2B5EF4-FFF2-40B4-BE49-F238E27FC236}">
                <a16:creationId xmlns:a16="http://schemas.microsoft.com/office/drawing/2014/main" id="{E8D64FAF-087A-57DB-8325-AE5631831C2E}"/>
              </a:ext>
            </a:extLst>
          </p:cNvPr>
          <p:cNvSpPr txBox="1"/>
          <p:nvPr/>
        </p:nvSpPr>
        <p:spPr>
          <a:xfrm>
            <a:off x="780514" y="215697"/>
            <a:ext cx="11048451" cy="584775"/>
          </a:xfrm>
          <a:prstGeom prst="rect">
            <a:avLst/>
          </a:prstGeom>
          <a:noFill/>
        </p:spPr>
        <p:txBody>
          <a:bodyPr wrap="square">
            <a:spAutoFit/>
          </a:bodyPr>
          <a:lstStyle/>
          <a:p>
            <a:pPr marL="12065" marR="5080" algn="ctr">
              <a:tabLst>
                <a:tab pos="299085" algn="l"/>
              </a:tabLst>
              <a:defRPr/>
            </a:pPr>
            <a:r>
              <a:rPr lang="el-GR" sz="1600" b="1" dirty="0">
                <a:solidFill>
                  <a:srgbClr val="001489"/>
                </a:solidFill>
                <a:latin typeface="+mj-lt"/>
              </a:rPr>
              <a:t>Δράσεις Ενημέρωσης &amp; Διάχυσης Αποτελεσμάτων </a:t>
            </a:r>
          </a:p>
          <a:p>
            <a:pPr algn="ctr"/>
            <a:r>
              <a:rPr lang="el-GR" sz="1600" dirty="0">
                <a:solidFill>
                  <a:srgbClr val="001489"/>
                </a:solidFill>
                <a:latin typeface="Arial" panose="020B0604020202020204" pitchFamily="34" charset="0"/>
              </a:rPr>
              <a:t>Λειτουργία</a:t>
            </a:r>
            <a:r>
              <a:rPr lang="el-GR" sz="1600" i="1" dirty="0">
                <a:solidFill>
                  <a:srgbClr val="001489"/>
                </a:solidFill>
                <a:latin typeface="Arial" panose="020B0604020202020204" pitchFamily="34" charset="0"/>
              </a:rPr>
              <a:t> </a:t>
            </a:r>
            <a:r>
              <a:rPr lang="en-US" sz="1600" dirty="0">
                <a:solidFill>
                  <a:srgbClr val="001489"/>
                </a:solidFill>
                <a:latin typeface="Arial" panose="020B0604020202020204" pitchFamily="34" charset="0"/>
              </a:rPr>
              <a:t>LinkedIn GSEU Thematic Groups</a:t>
            </a:r>
          </a:p>
        </p:txBody>
      </p:sp>
    </p:spTree>
    <p:extLst>
      <p:ext uri="{BB962C8B-B14F-4D97-AF65-F5344CB8AC3E}">
        <p14:creationId xmlns:p14="http://schemas.microsoft.com/office/powerpoint/2010/main" val="4104255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4DCCD94D-8219-2CB2-7EFD-EA80745D6481}"/>
              </a:ext>
            </a:extLst>
          </p:cNvPr>
          <p:cNvSpPr>
            <a:spLocks noGrp="1"/>
          </p:cNvSpPr>
          <p:nvPr>
            <p:ph type="sldNum" sz="quarter" idx="4"/>
          </p:nvPr>
        </p:nvSpPr>
        <p:spPr/>
        <p:txBody>
          <a:bodyPr/>
          <a:lstStyle/>
          <a:p>
            <a:fld id="{061D4518-DBE8-46BB-971E-9C55B65CD50A}" type="slidenum">
              <a:rPr lang="en-GB" noProof="0" smtClean="0"/>
              <a:pPr/>
              <a:t>16</a:t>
            </a:fld>
            <a:endParaRPr lang="en-GB" noProof="0"/>
          </a:p>
        </p:txBody>
      </p:sp>
      <p:sp>
        <p:nvSpPr>
          <p:cNvPr id="5" name="Τίτλος 2">
            <a:extLst>
              <a:ext uri="{FF2B5EF4-FFF2-40B4-BE49-F238E27FC236}">
                <a16:creationId xmlns:a16="http://schemas.microsoft.com/office/drawing/2014/main" id="{05A87524-10E1-988A-ED14-91F2756385D0}"/>
              </a:ext>
            </a:extLst>
          </p:cNvPr>
          <p:cNvSpPr txBox="1">
            <a:spLocks/>
          </p:cNvSpPr>
          <p:nvPr/>
        </p:nvSpPr>
        <p:spPr>
          <a:xfrm>
            <a:off x="905533" y="306201"/>
            <a:ext cx="10515600" cy="400110"/>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065" marR="5080" algn="ctr">
              <a:lnSpc>
                <a:spcPct val="100000"/>
              </a:lnSpc>
              <a:spcBef>
                <a:spcPts val="1260"/>
              </a:spcBef>
              <a:tabLst>
                <a:tab pos="299085" algn="l"/>
              </a:tabLst>
              <a:defRPr/>
            </a:pPr>
            <a:r>
              <a:rPr lang="en-US" sz="2000" b="1" dirty="0">
                <a:solidFill>
                  <a:srgbClr val="001489"/>
                </a:solidFill>
                <a:cs typeface="Arial" panose="020B0604020202020204" pitchFamily="34" charset="0"/>
              </a:rPr>
              <a:t>GSEU </a:t>
            </a:r>
            <a:r>
              <a:rPr lang="el-GR" sz="2000" b="1" dirty="0">
                <a:solidFill>
                  <a:srgbClr val="001489"/>
                </a:solidFill>
                <a:cs typeface="Arial" panose="020B0604020202020204" pitchFamily="34" charset="0"/>
              </a:rPr>
              <a:t>-</a:t>
            </a:r>
            <a:r>
              <a:rPr lang="en-US" sz="2000" b="1" dirty="0">
                <a:solidFill>
                  <a:srgbClr val="001489"/>
                </a:solidFill>
                <a:cs typeface="Arial" panose="020B0604020202020204" pitchFamily="34" charset="0"/>
              </a:rPr>
              <a:t> WP5: </a:t>
            </a:r>
            <a:r>
              <a:rPr lang="el-GR" sz="2000" b="1" dirty="0">
                <a:solidFill>
                  <a:srgbClr val="001489"/>
                </a:solidFill>
                <a:cs typeface="Arial" panose="020B0604020202020204" pitchFamily="34" charset="0"/>
              </a:rPr>
              <a:t>Μελλοντικές Ενέργειες </a:t>
            </a:r>
            <a:r>
              <a:rPr lang="en-US" sz="2000" b="1" dirty="0">
                <a:solidFill>
                  <a:srgbClr val="001489"/>
                </a:solidFill>
                <a:cs typeface="Arial" panose="020B0604020202020204" pitchFamily="34" charset="0"/>
              </a:rPr>
              <a:t>(</a:t>
            </a:r>
            <a:r>
              <a:rPr lang="el-GR" sz="2000" b="1" dirty="0">
                <a:solidFill>
                  <a:srgbClr val="001489"/>
                </a:solidFill>
                <a:cs typeface="Arial" panose="020B0604020202020204" pitchFamily="34" charset="0"/>
              </a:rPr>
              <a:t>09/2026 – 08/2027</a:t>
            </a:r>
            <a:r>
              <a:rPr lang="en-US" sz="2000" b="1" dirty="0">
                <a:solidFill>
                  <a:srgbClr val="001489"/>
                </a:solidFill>
                <a:cs typeface="Arial" panose="020B0604020202020204" pitchFamily="34" charset="0"/>
              </a:rPr>
              <a:t>)</a:t>
            </a:r>
          </a:p>
        </p:txBody>
      </p:sp>
      <p:sp>
        <p:nvSpPr>
          <p:cNvPr id="6" name="TextBox 5">
            <a:extLst>
              <a:ext uri="{FF2B5EF4-FFF2-40B4-BE49-F238E27FC236}">
                <a16:creationId xmlns:a16="http://schemas.microsoft.com/office/drawing/2014/main" id="{6F12A634-A862-07CD-DBC5-A7820C9A68D5}"/>
              </a:ext>
            </a:extLst>
          </p:cNvPr>
          <p:cNvSpPr txBox="1"/>
          <p:nvPr/>
        </p:nvSpPr>
        <p:spPr>
          <a:xfrm>
            <a:off x="1150281" y="2256486"/>
            <a:ext cx="10432117" cy="338554"/>
          </a:xfrm>
          <a:prstGeom prst="rect">
            <a:avLst/>
          </a:prstGeom>
          <a:noFill/>
        </p:spPr>
        <p:txBody>
          <a:bodyPr wrap="square">
            <a:spAutoFit/>
          </a:bodyPr>
          <a:lstStyle/>
          <a:p>
            <a:pPr lvl="0">
              <a:defRPr/>
            </a:pPr>
            <a:r>
              <a:rPr lang="el-GR" sz="1600" u="sng" dirty="0">
                <a:solidFill>
                  <a:srgbClr val="001489"/>
                </a:solidFill>
                <a:latin typeface="Arial" panose="020B0604020202020204" pitchFamily="34" charset="0"/>
              </a:rPr>
              <a:t>2</a:t>
            </a:r>
            <a:r>
              <a:rPr lang="el-GR" sz="1600" b="1" u="sng" dirty="0">
                <a:solidFill>
                  <a:srgbClr val="001489"/>
                </a:solidFill>
                <a:latin typeface="Arial" panose="020B0604020202020204" pitchFamily="34" charset="0"/>
              </a:rPr>
              <a:t>. </a:t>
            </a:r>
            <a:r>
              <a:rPr lang="el-GR" sz="1600" u="sng" dirty="0">
                <a:solidFill>
                  <a:srgbClr val="001489"/>
                </a:solidFill>
                <a:latin typeface="Arial" panose="020B0604020202020204" pitchFamily="34" charset="0"/>
              </a:rPr>
              <a:t>Μελέτη </a:t>
            </a:r>
            <a:r>
              <a:rPr kumimoji="0" lang="el-GR" sz="1600" b="0" i="0" u="sng" strike="noStrike" kern="1200" cap="none" spc="0" normalizeH="0" baseline="0" noProof="0" dirty="0">
                <a:ln>
                  <a:noFill/>
                </a:ln>
                <a:solidFill>
                  <a:srgbClr val="001489"/>
                </a:solidFill>
                <a:effectLst/>
                <a:uLnTx/>
                <a:uFillTx/>
                <a:latin typeface="Arial" panose="020B0604020202020204" pitchFamily="34" charset="0"/>
              </a:rPr>
              <a:t>κατακόρυφων κινήσεων του εδάφους </a:t>
            </a:r>
            <a:endParaRPr kumimoji="0" lang="en-US" sz="1600" b="0" i="0" u="sng" strike="noStrike" kern="1200" cap="none" spc="0" normalizeH="0" baseline="0" noProof="0" dirty="0">
              <a:ln>
                <a:noFill/>
              </a:ln>
              <a:solidFill>
                <a:srgbClr val="001489"/>
              </a:solidFill>
              <a:effectLst/>
              <a:uLnTx/>
              <a:uFillTx/>
              <a:latin typeface="Arial" panose="020B0604020202020204" pitchFamily="34" charset="0"/>
            </a:endParaRPr>
          </a:p>
        </p:txBody>
      </p:sp>
      <p:sp>
        <p:nvSpPr>
          <p:cNvPr id="7" name="TextBox 6">
            <a:extLst>
              <a:ext uri="{FF2B5EF4-FFF2-40B4-BE49-F238E27FC236}">
                <a16:creationId xmlns:a16="http://schemas.microsoft.com/office/drawing/2014/main" id="{50E7323B-F80F-C5A6-6BED-791243E0E690}"/>
              </a:ext>
            </a:extLst>
          </p:cNvPr>
          <p:cNvSpPr txBox="1"/>
          <p:nvPr/>
        </p:nvSpPr>
        <p:spPr>
          <a:xfrm>
            <a:off x="1150281" y="974415"/>
            <a:ext cx="8940773" cy="338554"/>
          </a:xfrm>
          <a:prstGeom prst="rect">
            <a:avLst/>
          </a:prstGeom>
          <a:noFill/>
        </p:spPr>
        <p:txBody>
          <a:bodyPr wrap="square">
            <a:spAutoFit/>
          </a:bodyPr>
          <a:lstStyle/>
          <a:p>
            <a:pPr lvl="0">
              <a:defRPr/>
            </a:pPr>
            <a:r>
              <a:rPr lang="el-GR" sz="1600" u="sng" dirty="0">
                <a:solidFill>
                  <a:srgbClr val="001489"/>
                </a:solidFill>
                <a:latin typeface="Arial" panose="020B0604020202020204" pitchFamily="34" charset="0"/>
              </a:rPr>
              <a:t>1. </a:t>
            </a:r>
            <a:r>
              <a:rPr kumimoji="0" lang="el-GR" sz="1600" b="0" i="0" u="sng" strike="noStrike" kern="1200" cap="none" spc="0" normalizeH="0" baseline="0" noProof="0" dirty="0">
                <a:ln>
                  <a:noFill/>
                </a:ln>
                <a:solidFill>
                  <a:srgbClr val="001489"/>
                </a:solidFill>
                <a:effectLst/>
                <a:uLnTx/>
                <a:uFillTx/>
                <a:latin typeface="Arial" panose="020B0604020202020204" pitchFamily="34" charset="0"/>
              </a:rPr>
              <a:t>Ρύπανση </a:t>
            </a:r>
            <a:r>
              <a:rPr lang="el-GR" sz="1600" u="sng" dirty="0">
                <a:solidFill>
                  <a:srgbClr val="001489"/>
                </a:solidFill>
                <a:latin typeface="Arial" panose="020B0604020202020204" pitchFamily="34" charset="0"/>
              </a:rPr>
              <a:t>λόγω</a:t>
            </a:r>
            <a:r>
              <a:rPr kumimoji="0" lang="el-GR" sz="1600" b="0" i="0" u="sng" strike="noStrike" kern="1200" cap="none" spc="0" normalizeH="0" baseline="0" noProof="0" dirty="0">
                <a:ln>
                  <a:noFill/>
                </a:ln>
                <a:solidFill>
                  <a:srgbClr val="001489"/>
                </a:solidFill>
                <a:effectLst/>
                <a:uLnTx/>
                <a:uFillTx/>
                <a:latin typeface="Arial" panose="020B0604020202020204" pitchFamily="34" charset="0"/>
              </a:rPr>
              <a:t> υποθαλάσσιας και παράκτιας </a:t>
            </a:r>
            <a:r>
              <a:rPr kumimoji="0" lang="el-GR" sz="1600" b="0" i="0" u="sng" strike="noStrike" kern="1200" cap="none" spc="0" normalizeH="0" baseline="0" noProof="0" dirty="0" err="1">
                <a:ln>
                  <a:noFill/>
                </a:ln>
                <a:solidFill>
                  <a:srgbClr val="001489"/>
                </a:solidFill>
                <a:effectLst/>
                <a:uLnTx/>
                <a:uFillTx/>
                <a:latin typeface="Arial" panose="020B0604020202020204" pitchFamily="34" charset="0"/>
              </a:rPr>
              <a:t>εκφόρτισης</a:t>
            </a:r>
            <a:r>
              <a:rPr kumimoji="0" lang="el-GR" sz="1600" b="0" i="0" u="sng" strike="noStrike" kern="1200" cap="none" spc="0" normalizeH="0" baseline="0" noProof="0" dirty="0">
                <a:ln>
                  <a:noFill/>
                </a:ln>
                <a:solidFill>
                  <a:srgbClr val="001489"/>
                </a:solidFill>
                <a:effectLst/>
                <a:uLnTx/>
                <a:uFillTx/>
                <a:latin typeface="Arial" panose="020B0604020202020204" pitchFamily="34" charset="0"/>
              </a:rPr>
              <a:t> υδάτων στις χώρες της Ε.Ε</a:t>
            </a:r>
            <a:r>
              <a:rPr kumimoji="0" lang="en-US" sz="1600" b="0" i="0" u="sng" strike="noStrike" kern="1200" cap="none" spc="0" normalizeH="0" baseline="0" noProof="0" dirty="0">
                <a:ln>
                  <a:noFill/>
                </a:ln>
                <a:solidFill>
                  <a:srgbClr val="001489"/>
                </a:solidFill>
                <a:effectLst/>
                <a:uLnTx/>
                <a:uFillTx/>
                <a:latin typeface="Arial" panose="020B0604020202020204" pitchFamily="34" charset="0"/>
              </a:rPr>
              <a:t>.</a:t>
            </a:r>
            <a:r>
              <a:rPr kumimoji="0" lang="el-GR" sz="1600" b="0" i="0" u="sng" strike="noStrike" kern="1200" cap="none" spc="0" normalizeH="0" baseline="0" noProof="0" dirty="0">
                <a:ln>
                  <a:noFill/>
                </a:ln>
                <a:solidFill>
                  <a:srgbClr val="001489"/>
                </a:solidFill>
                <a:effectLst/>
                <a:uLnTx/>
                <a:uFillTx/>
                <a:latin typeface="Arial" panose="020B0604020202020204" pitchFamily="34" charset="0"/>
              </a:rPr>
              <a:t> </a:t>
            </a:r>
            <a:endParaRPr kumimoji="0" lang="en-US" sz="1600" b="0" i="0" u="sng" strike="noStrike" kern="1200" cap="none" spc="0" normalizeH="0" baseline="0" noProof="0" dirty="0">
              <a:ln>
                <a:noFill/>
              </a:ln>
              <a:solidFill>
                <a:srgbClr val="001489"/>
              </a:solidFill>
              <a:effectLst/>
              <a:uLnTx/>
              <a:uFillTx/>
              <a:latin typeface="Arial" panose="020B0604020202020204" pitchFamily="34" charset="0"/>
            </a:endParaRPr>
          </a:p>
        </p:txBody>
      </p:sp>
      <p:sp>
        <p:nvSpPr>
          <p:cNvPr id="8" name="TextBox 7">
            <a:extLst>
              <a:ext uri="{FF2B5EF4-FFF2-40B4-BE49-F238E27FC236}">
                <a16:creationId xmlns:a16="http://schemas.microsoft.com/office/drawing/2014/main" id="{DC388504-8292-850A-E30B-972D84B6D23F}"/>
              </a:ext>
            </a:extLst>
          </p:cNvPr>
          <p:cNvSpPr txBox="1"/>
          <p:nvPr/>
        </p:nvSpPr>
        <p:spPr>
          <a:xfrm>
            <a:off x="1130530" y="1372850"/>
            <a:ext cx="10290603" cy="830997"/>
          </a:xfrm>
          <a:prstGeom prst="rect">
            <a:avLst/>
          </a:prstGeom>
          <a:noFill/>
        </p:spPr>
        <p:txBody>
          <a:bodyPr wrap="square">
            <a:spAutoFit/>
          </a:bodyPr>
          <a:lstStyle/>
          <a:p>
            <a:r>
              <a:rPr lang="el-GR" sz="1600" dirty="0">
                <a:latin typeface="Arial" panose="020B0604020202020204" pitchFamily="34" charset="0"/>
              </a:rPr>
              <a:t>Διοργάνωση διαδικτυακών σεμιναρίων (</a:t>
            </a:r>
            <a:r>
              <a:rPr lang="en-US" sz="1600" b="1" dirty="0">
                <a:latin typeface="Arial" panose="020B0604020202020204" pitchFamily="34" charset="0"/>
              </a:rPr>
              <a:t>webinars</a:t>
            </a:r>
            <a:r>
              <a:rPr lang="en-US" sz="1600" dirty="0">
                <a:latin typeface="Arial" panose="020B0604020202020204" pitchFamily="34" charset="0"/>
              </a:rPr>
              <a:t>) </a:t>
            </a:r>
            <a:r>
              <a:rPr lang="el-GR" sz="1600" dirty="0">
                <a:latin typeface="Arial" panose="020B0604020202020204" pitchFamily="34" charset="0"/>
              </a:rPr>
              <a:t>για την παρουσίαση των «χαρακτηριστικών περιοχών» κάθε χώρας και των μεθοδολογιών παρακολούθησης και αντιμετώπισης των φαινομένων παράκτιας ρύπανσης – Ανταλλαγή πληροφοριών σχετικά με μεθόδους και στρατηγικές. </a:t>
            </a:r>
            <a:endParaRPr lang="en-US" sz="1600" dirty="0">
              <a:latin typeface="Arial" panose="020B0604020202020204" pitchFamily="34" charset="0"/>
            </a:endParaRPr>
          </a:p>
        </p:txBody>
      </p:sp>
      <p:sp>
        <p:nvSpPr>
          <p:cNvPr id="9" name="TextBox 8">
            <a:extLst>
              <a:ext uri="{FF2B5EF4-FFF2-40B4-BE49-F238E27FC236}">
                <a16:creationId xmlns:a16="http://schemas.microsoft.com/office/drawing/2014/main" id="{D39D2752-9C90-C9D7-FA76-D3F101ECA369}"/>
              </a:ext>
            </a:extLst>
          </p:cNvPr>
          <p:cNvSpPr txBox="1"/>
          <p:nvPr/>
        </p:nvSpPr>
        <p:spPr>
          <a:xfrm>
            <a:off x="1130530" y="2656973"/>
            <a:ext cx="9985803" cy="584775"/>
          </a:xfrm>
          <a:prstGeom prst="rect">
            <a:avLst/>
          </a:prstGeom>
          <a:noFill/>
        </p:spPr>
        <p:txBody>
          <a:bodyPr wrap="square">
            <a:spAutoFit/>
          </a:bodyPr>
          <a:lstStyle/>
          <a:p>
            <a:r>
              <a:rPr lang="el-GR" sz="1600" dirty="0">
                <a:latin typeface="Arial" panose="020B0604020202020204" pitchFamily="34" charset="0"/>
              </a:rPr>
              <a:t>Συνεργασία με </a:t>
            </a:r>
            <a:r>
              <a:rPr lang="el-GR" sz="1600" b="1" dirty="0">
                <a:latin typeface="Arial" panose="020B0604020202020204" pitchFamily="34" charset="0"/>
              </a:rPr>
              <a:t>διεθνείς ομάδες </a:t>
            </a:r>
            <a:r>
              <a:rPr lang="el-GR" sz="1600" dirty="0">
                <a:latin typeface="Arial" panose="020B0604020202020204" pitchFamily="34" charset="0"/>
              </a:rPr>
              <a:t>όπως η </a:t>
            </a:r>
            <a:r>
              <a:rPr lang="el-GR" sz="1600" b="1" dirty="0">
                <a:latin typeface="Arial" panose="020B0604020202020204" pitchFamily="34" charset="0"/>
              </a:rPr>
              <a:t>UNESCO </a:t>
            </a:r>
            <a:r>
              <a:rPr lang="el-GR" sz="1600" b="1" dirty="0" err="1">
                <a:latin typeface="Arial" panose="020B0604020202020204" pitchFamily="34" charset="0"/>
              </a:rPr>
              <a:t>LaSII</a:t>
            </a:r>
            <a:r>
              <a:rPr lang="el-GR" sz="1600" b="1" dirty="0">
                <a:latin typeface="Arial" panose="020B0604020202020204" pitchFamily="34" charset="0"/>
              </a:rPr>
              <a:t> </a:t>
            </a:r>
            <a:r>
              <a:rPr lang="el-GR" sz="1600" dirty="0">
                <a:latin typeface="Arial" panose="020B0604020202020204" pitchFamily="34" charset="0"/>
              </a:rPr>
              <a:t>και το </a:t>
            </a:r>
            <a:r>
              <a:rPr lang="el-GR" sz="1600" b="1" dirty="0">
                <a:latin typeface="Arial" panose="020B0604020202020204" pitchFamily="34" charset="0"/>
              </a:rPr>
              <a:t>IPSL</a:t>
            </a:r>
            <a:r>
              <a:rPr lang="el-GR" sz="1600" dirty="0">
                <a:latin typeface="Arial" panose="020B0604020202020204" pitchFamily="34" charset="0"/>
              </a:rPr>
              <a:t>, καθώς και συμμετοχή σε σχετικά έργα όπως τα </a:t>
            </a:r>
            <a:r>
              <a:rPr lang="el-GR" sz="1600" dirty="0" err="1">
                <a:latin typeface="Arial" panose="020B0604020202020204" pitchFamily="34" charset="0"/>
              </a:rPr>
              <a:t>CoCliCo</a:t>
            </a:r>
            <a:r>
              <a:rPr lang="el-GR" sz="1600" dirty="0">
                <a:latin typeface="Arial" panose="020B0604020202020204" pitchFamily="34" charset="0"/>
              </a:rPr>
              <a:t> και PROTECT για την διαμόρφωση αποτελεσματικών στρατηγικών διαχείρισης των ακτών.</a:t>
            </a:r>
            <a:endParaRPr lang="en-US" sz="1600" dirty="0">
              <a:latin typeface="Arial" panose="020B0604020202020204" pitchFamily="34" charset="0"/>
            </a:endParaRPr>
          </a:p>
        </p:txBody>
      </p:sp>
      <p:sp>
        <p:nvSpPr>
          <p:cNvPr id="10" name="TextBox 9">
            <a:extLst>
              <a:ext uri="{FF2B5EF4-FFF2-40B4-BE49-F238E27FC236}">
                <a16:creationId xmlns:a16="http://schemas.microsoft.com/office/drawing/2014/main" id="{E15AD7B8-A357-B9DC-EF8A-5A9A7D87D93F}"/>
              </a:ext>
            </a:extLst>
          </p:cNvPr>
          <p:cNvSpPr txBox="1"/>
          <p:nvPr/>
        </p:nvSpPr>
        <p:spPr>
          <a:xfrm>
            <a:off x="1150281" y="3553006"/>
            <a:ext cx="10432117" cy="338554"/>
          </a:xfrm>
          <a:prstGeom prst="rect">
            <a:avLst/>
          </a:prstGeom>
          <a:noFill/>
        </p:spPr>
        <p:txBody>
          <a:bodyPr wrap="square">
            <a:spAutoFit/>
          </a:bodyPr>
          <a:lstStyle/>
          <a:p>
            <a:pPr lvl="0">
              <a:defRPr/>
            </a:pPr>
            <a:r>
              <a:rPr lang="el-GR" sz="1600" u="sng" dirty="0">
                <a:solidFill>
                  <a:srgbClr val="001489"/>
                </a:solidFill>
                <a:latin typeface="Arial" panose="020B0604020202020204" pitchFamily="34" charset="0"/>
              </a:rPr>
              <a:t>3. Εφαρμογή </a:t>
            </a:r>
            <a:r>
              <a:rPr lang="en-US" sz="1600" u="sng" dirty="0">
                <a:solidFill>
                  <a:srgbClr val="001489"/>
                </a:solidFill>
                <a:latin typeface="Arial" panose="020B0604020202020204" pitchFamily="34" charset="0"/>
              </a:rPr>
              <a:t>DSS &amp; DST</a:t>
            </a:r>
            <a:endParaRPr kumimoji="0" lang="en-US" sz="1600" b="0" i="0" u="sng" strike="noStrike" kern="1200" cap="none" spc="0" normalizeH="0" baseline="0" noProof="0" dirty="0">
              <a:ln>
                <a:noFill/>
              </a:ln>
              <a:solidFill>
                <a:srgbClr val="001489"/>
              </a:solidFill>
              <a:effectLst/>
              <a:uLnTx/>
              <a:uFillTx/>
              <a:latin typeface="Arial" panose="020B0604020202020204" pitchFamily="34" charset="0"/>
            </a:endParaRPr>
          </a:p>
        </p:txBody>
      </p:sp>
      <p:sp>
        <p:nvSpPr>
          <p:cNvPr id="11" name="TextBox 10">
            <a:extLst>
              <a:ext uri="{FF2B5EF4-FFF2-40B4-BE49-F238E27FC236}">
                <a16:creationId xmlns:a16="http://schemas.microsoft.com/office/drawing/2014/main" id="{E332125C-FAC7-00E5-3715-1C2A367BC5FA}"/>
              </a:ext>
            </a:extLst>
          </p:cNvPr>
          <p:cNvSpPr txBox="1"/>
          <p:nvPr/>
        </p:nvSpPr>
        <p:spPr>
          <a:xfrm>
            <a:off x="1122849" y="3936479"/>
            <a:ext cx="9985803" cy="584775"/>
          </a:xfrm>
          <a:prstGeom prst="rect">
            <a:avLst/>
          </a:prstGeom>
          <a:noFill/>
        </p:spPr>
        <p:txBody>
          <a:bodyPr wrap="square">
            <a:spAutoFit/>
          </a:bodyPr>
          <a:lstStyle/>
          <a:p>
            <a:r>
              <a:rPr lang="el-GR" sz="1600" dirty="0">
                <a:latin typeface="Arial" panose="020B0604020202020204" pitchFamily="34" charset="0"/>
              </a:rPr>
              <a:t>Υποβολή μιας ενδεικτικής μελέτης </a:t>
            </a:r>
            <a:r>
              <a:rPr lang="en-US" sz="1600" dirty="0">
                <a:latin typeface="Arial" panose="020B0604020202020204" pitchFamily="34" charset="0"/>
              </a:rPr>
              <a:t>(case study) </a:t>
            </a:r>
            <a:r>
              <a:rPr lang="el-GR" sz="1600" dirty="0">
                <a:latin typeface="Arial" panose="020B0604020202020204" pitchFamily="34" charset="0"/>
              </a:rPr>
              <a:t>χρήσης </a:t>
            </a:r>
            <a:r>
              <a:rPr lang="en-US" sz="1600" dirty="0">
                <a:latin typeface="Arial" panose="020B0604020202020204" pitchFamily="34" charset="0"/>
              </a:rPr>
              <a:t>DSS </a:t>
            </a:r>
            <a:r>
              <a:rPr lang="el-GR" sz="1600" dirty="0">
                <a:latin typeface="Arial" panose="020B0604020202020204" pitchFamily="34" charset="0"/>
              </a:rPr>
              <a:t>ή</a:t>
            </a:r>
            <a:r>
              <a:rPr lang="en-US" sz="1600" dirty="0">
                <a:latin typeface="Arial" panose="020B0604020202020204" pitchFamily="34" charset="0"/>
              </a:rPr>
              <a:t> DST</a:t>
            </a:r>
            <a:r>
              <a:rPr lang="el-GR" sz="1600" dirty="0">
                <a:latin typeface="Arial" panose="020B0604020202020204" pitchFamily="34" charset="0"/>
              </a:rPr>
              <a:t> για την παρακολούθηση της παράκτιας τρωτότητας από τις συμμετέχουσες χώρες</a:t>
            </a:r>
            <a:r>
              <a:rPr lang="en-US" sz="1600" dirty="0">
                <a:latin typeface="Arial" panose="020B0604020202020204" pitchFamily="34" charset="0"/>
              </a:rPr>
              <a:t> (</a:t>
            </a:r>
            <a:r>
              <a:rPr lang="el-GR" sz="1600" dirty="0">
                <a:latin typeface="Arial" panose="020B0604020202020204" pitchFamily="34" charset="0"/>
              </a:rPr>
              <a:t>ΕΑΓΜΕ</a:t>
            </a:r>
            <a:r>
              <a:rPr lang="en-US" sz="1600" dirty="0">
                <a:latin typeface="Arial" panose="020B0604020202020204" pitchFamily="34" charset="0"/>
              </a:rPr>
              <a:t> &amp; </a:t>
            </a:r>
            <a:r>
              <a:rPr lang="el-GR" sz="1600" dirty="0">
                <a:latin typeface="Arial" panose="020B0604020202020204" pitchFamily="34" charset="0"/>
              </a:rPr>
              <a:t>ΕΚΠΑ</a:t>
            </a:r>
            <a:r>
              <a:rPr lang="en-US" sz="1600" dirty="0">
                <a:latin typeface="Arial" panose="020B0604020202020204" pitchFamily="34" charset="0"/>
              </a:rPr>
              <a:t>).</a:t>
            </a:r>
            <a:r>
              <a:rPr lang="el-GR" sz="1600" dirty="0">
                <a:latin typeface="Arial" panose="020B0604020202020204" pitchFamily="34" charset="0"/>
              </a:rPr>
              <a:t> </a:t>
            </a:r>
            <a:endParaRPr lang="en-US" sz="1600" dirty="0">
              <a:latin typeface="Arial" panose="020B0604020202020204" pitchFamily="34" charset="0"/>
            </a:endParaRPr>
          </a:p>
        </p:txBody>
      </p:sp>
      <p:sp>
        <p:nvSpPr>
          <p:cNvPr id="12" name="TextBox 11">
            <a:extLst>
              <a:ext uri="{FF2B5EF4-FFF2-40B4-BE49-F238E27FC236}">
                <a16:creationId xmlns:a16="http://schemas.microsoft.com/office/drawing/2014/main" id="{4C2F9416-A9C7-772A-7DE5-EE49ED5D0325}"/>
              </a:ext>
            </a:extLst>
          </p:cNvPr>
          <p:cNvSpPr txBox="1"/>
          <p:nvPr/>
        </p:nvSpPr>
        <p:spPr>
          <a:xfrm>
            <a:off x="1150281" y="4667014"/>
            <a:ext cx="10432117" cy="338554"/>
          </a:xfrm>
          <a:prstGeom prst="rect">
            <a:avLst/>
          </a:prstGeom>
          <a:noFill/>
        </p:spPr>
        <p:txBody>
          <a:bodyPr wrap="square">
            <a:spAutoFit/>
          </a:bodyPr>
          <a:lstStyle/>
          <a:p>
            <a:pPr lvl="0">
              <a:defRPr/>
            </a:pPr>
            <a:r>
              <a:rPr lang="el-GR" sz="1600" u="sng" dirty="0">
                <a:solidFill>
                  <a:srgbClr val="001489"/>
                </a:solidFill>
                <a:latin typeface="Arial" panose="020B0604020202020204" pitchFamily="34" charset="0"/>
              </a:rPr>
              <a:t>4. Ενημέρωση/Διάχυση</a:t>
            </a:r>
            <a:r>
              <a:rPr lang="en-US" sz="1600" u="sng" dirty="0">
                <a:solidFill>
                  <a:srgbClr val="001489"/>
                </a:solidFill>
                <a:latin typeface="Arial" panose="020B0604020202020204" pitchFamily="34" charset="0"/>
              </a:rPr>
              <a:t> </a:t>
            </a:r>
            <a:r>
              <a:rPr lang="el-GR" sz="1600" u="sng" dirty="0">
                <a:solidFill>
                  <a:srgbClr val="001489"/>
                </a:solidFill>
                <a:latin typeface="Arial" panose="020B0604020202020204" pitchFamily="34" charset="0"/>
              </a:rPr>
              <a:t>Αποτελεσμάτων</a:t>
            </a:r>
            <a:endParaRPr kumimoji="0" lang="en-US" sz="1600" b="0" i="0" u="sng" strike="noStrike" kern="1200" cap="none" spc="0" normalizeH="0" baseline="0" noProof="0" dirty="0">
              <a:ln>
                <a:noFill/>
              </a:ln>
              <a:solidFill>
                <a:srgbClr val="001489"/>
              </a:solidFill>
              <a:effectLst/>
              <a:uLnTx/>
              <a:uFillTx/>
              <a:latin typeface="Arial" panose="020B0604020202020204" pitchFamily="34" charset="0"/>
            </a:endParaRPr>
          </a:p>
        </p:txBody>
      </p:sp>
      <p:sp>
        <p:nvSpPr>
          <p:cNvPr id="13" name="TextBox 12">
            <a:extLst>
              <a:ext uri="{FF2B5EF4-FFF2-40B4-BE49-F238E27FC236}">
                <a16:creationId xmlns:a16="http://schemas.microsoft.com/office/drawing/2014/main" id="{EFAFA5B2-292F-29FD-7F12-D691EEBC5380}"/>
              </a:ext>
            </a:extLst>
          </p:cNvPr>
          <p:cNvSpPr txBox="1"/>
          <p:nvPr/>
        </p:nvSpPr>
        <p:spPr>
          <a:xfrm>
            <a:off x="1131992" y="5016343"/>
            <a:ext cx="10432117" cy="584775"/>
          </a:xfrm>
          <a:prstGeom prst="rect">
            <a:avLst/>
          </a:prstGeom>
          <a:noFill/>
        </p:spPr>
        <p:txBody>
          <a:bodyPr wrap="square">
            <a:spAutoFit/>
          </a:bodyPr>
          <a:lstStyle/>
          <a:p>
            <a:pPr lvl="0">
              <a:defRPr/>
            </a:pPr>
            <a:r>
              <a:rPr kumimoji="0" lang="el-GR" sz="1600" i="0" u="none" strike="noStrike" kern="1200" cap="none" spc="0" normalizeH="0" baseline="0" noProof="0" dirty="0">
                <a:ln>
                  <a:noFill/>
                </a:ln>
                <a:effectLst/>
                <a:uLnTx/>
                <a:uFillTx/>
                <a:latin typeface="Arial" panose="020B0604020202020204" pitchFamily="34" charset="0"/>
              </a:rPr>
              <a:t>Ενημέρωση των ενδιαφερόμενων φορέων </a:t>
            </a:r>
            <a:r>
              <a:rPr kumimoji="0" lang="en-US" sz="1600" i="0" u="none" strike="noStrike" kern="1200" cap="none" spc="0" normalizeH="0" baseline="0" noProof="0" dirty="0">
                <a:ln>
                  <a:noFill/>
                </a:ln>
                <a:effectLst/>
                <a:uLnTx/>
                <a:uFillTx/>
                <a:latin typeface="Arial" panose="020B0604020202020204" pitchFamily="34" charset="0"/>
              </a:rPr>
              <a:t>(stakeholders) </a:t>
            </a:r>
            <a:r>
              <a:rPr kumimoji="0" lang="el-GR" sz="1600" i="0" u="none" strike="noStrike" kern="1200" cap="none" spc="0" normalizeH="0" baseline="0" noProof="0" dirty="0">
                <a:ln>
                  <a:noFill/>
                </a:ln>
                <a:effectLst/>
                <a:uLnTx/>
                <a:uFillTx/>
                <a:latin typeface="Arial" panose="020B0604020202020204" pitchFamily="34" charset="0"/>
              </a:rPr>
              <a:t>σχετικά με τα </a:t>
            </a:r>
            <a:r>
              <a:rPr lang="el-GR" sz="1600" dirty="0">
                <a:latin typeface="Arial" panose="020B0604020202020204" pitchFamily="34" charset="0"/>
              </a:rPr>
              <a:t>αποτελέσματα και τα εργαλεία του </a:t>
            </a:r>
            <a:r>
              <a:rPr lang="en-US" sz="1600" dirty="0">
                <a:latin typeface="Arial" panose="020B0604020202020204" pitchFamily="34" charset="0"/>
              </a:rPr>
              <a:t>WP5 (EGDI, </a:t>
            </a:r>
            <a:r>
              <a:rPr lang="en-US" sz="1600" dirty="0" err="1">
                <a:latin typeface="Arial" panose="020B0604020202020204" pitchFamily="34" charset="0"/>
              </a:rPr>
              <a:t>EMODnet</a:t>
            </a:r>
            <a:r>
              <a:rPr lang="en-US" sz="1600" dirty="0">
                <a:latin typeface="Arial" panose="020B0604020202020204" pitchFamily="34" charset="0"/>
              </a:rPr>
              <a:t>, </a:t>
            </a:r>
            <a:r>
              <a:rPr lang="el-GR" sz="1600" dirty="0">
                <a:latin typeface="Arial" panose="020B0604020202020204" pitchFamily="34" charset="0"/>
              </a:rPr>
              <a:t>Βάσεις Δεδομένων, Άτλαντες &amp; Θεματικοί Χάρτες).</a:t>
            </a:r>
            <a:endParaRPr kumimoji="0" lang="en-US" sz="1600" i="0" u="none" strike="noStrike" kern="1200" cap="none" spc="0" normalizeH="0" baseline="0" noProof="0" dirty="0">
              <a:ln>
                <a:noFill/>
              </a:ln>
              <a:effectLst/>
              <a:uLnTx/>
              <a:uFillTx/>
              <a:latin typeface="Arial" panose="020B0604020202020204" pitchFamily="34" charset="0"/>
            </a:endParaRPr>
          </a:p>
        </p:txBody>
      </p:sp>
    </p:spTree>
    <p:extLst>
      <p:ext uri="{BB962C8B-B14F-4D97-AF65-F5344CB8AC3E}">
        <p14:creationId xmlns:p14="http://schemas.microsoft.com/office/powerpoint/2010/main" val="130278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F8F7099C-541B-1830-D154-362B1C3367CA}"/>
              </a:ext>
            </a:extLst>
          </p:cNvPr>
          <p:cNvSpPr>
            <a:spLocks noGrp="1"/>
          </p:cNvSpPr>
          <p:nvPr>
            <p:ph type="sldNum" sz="quarter" idx="4"/>
          </p:nvPr>
        </p:nvSpPr>
        <p:spPr/>
        <p:txBody>
          <a:bodyPr/>
          <a:lstStyle/>
          <a:p>
            <a:fld id="{061D4518-DBE8-46BB-971E-9C55B65CD50A}" type="slidenum">
              <a:rPr lang="en-GB" noProof="0" smtClean="0"/>
              <a:pPr/>
              <a:t>17</a:t>
            </a:fld>
            <a:endParaRPr lang="en-GB" noProof="0"/>
          </a:p>
        </p:txBody>
      </p:sp>
      <p:sp>
        <p:nvSpPr>
          <p:cNvPr id="3" name="Τίτλος 2">
            <a:extLst>
              <a:ext uri="{FF2B5EF4-FFF2-40B4-BE49-F238E27FC236}">
                <a16:creationId xmlns:a16="http://schemas.microsoft.com/office/drawing/2014/main" id="{A6FF5155-83D0-312B-66EC-E47467C2AE79}"/>
              </a:ext>
            </a:extLst>
          </p:cNvPr>
          <p:cNvSpPr>
            <a:spLocks noGrp="1"/>
          </p:cNvSpPr>
          <p:nvPr>
            <p:ph type="title"/>
          </p:nvPr>
        </p:nvSpPr>
        <p:spPr/>
        <p:txBody>
          <a:bodyPr>
            <a:normAutofit/>
          </a:bodyPr>
          <a:lstStyle/>
          <a:p>
            <a:r>
              <a:rPr lang="el-GR" sz="2000" dirty="0"/>
              <a:t>*Αρκτικόλεξα </a:t>
            </a:r>
            <a:r>
              <a:rPr lang="en-US" sz="2000" dirty="0"/>
              <a:t>&amp;</a:t>
            </a:r>
            <a:r>
              <a:rPr lang="el-GR" sz="2000" dirty="0"/>
              <a:t> Συντομογραφίες </a:t>
            </a:r>
          </a:p>
        </p:txBody>
      </p:sp>
      <p:sp>
        <p:nvSpPr>
          <p:cNvPr id="23" name="TextBox 22">
            <a:extLst>
              <a:ext uri="{FF2B5EF4-FFF2-40B4-BE49-F238E27FC236}">
                <a16:creationId xmlns:a16="http://schemas.microsoft.com/office/drawing/2014/main" id="{4B61711D-ACA1-CB05-AF72-4AF0FB00158D}"/>
              </a:ext>
            </a:extLst>
          </p:cNvPr>
          <p:cNvSpPr txBox="1"/>
          <p:nvPr/>
        </p:nvSpPr>
        <p:spPr>
          <a:xfrm>
            <a:off x="606387" y="2363784"/>
            <a:ext cx="11074144" cy="584775"/>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prstClr val="black"/>
                </a:solidFill>
                <a:latin typeface="Arial" panose="020B0604020202020204" pitchFamily="34" charset="0"/>
                <a:cs typeface="Arial" panose="020B0604020202020204" pitchFamily="34" charset="0"/>
              </a:rPr>
              <a:t>EGS</a:t>
            </a:r>
            <a:r>
              <a:rPr lang="en-US" sz="1600" dirty="0">
                <a:solidFill>
                  <a:prstClr val="black"/>
                </a:solidFill>
                <a:latin typeface="Arial" panose="020B0604020202020204" pitchFamily="34" charset="0"/>
                <a:cs typeface="Arial" panose="020B0604020202020204" pitchFamily="34" charset="0"/>
              </a:rPr>
              <a:t> (</a:t>
            </a:r>
            <a:r>
              <a:rPr lang="en-US" sz="1600" dirty="0" err="1">
                <a:solidFill>
                  <a:prstClr val="black"/>
                </a:solidFill>
                <a:latin typeface="Arial" panose="020B0604020202020204" pitchFamily="34" charset="0"/>
                <a:cs typeface="Arial" panose="020B0604020202020204" pitchFamily="34" charset="0"/>
              </a:rPr>
              <a:t>EuroGeoSurveys</a:t>
            </a:r>
            <a:r>
              <a:rPr lang="el-GR" sz="1600" dirty="0">
                <a:solidFill>
                  <a:prstClr val="black"/>
                </a:solidFill>
                <a:latin typeface="Arial" panose="020B0604020202020204" pitchFamily="34" charset="0"/>
                <a:cs typeface="Arial" panose="020B0604020202020204" pitchFamily="34" charset="0"/>
              </a:rPr>
              <a:t>, </a:t>
            </a:r>
            <a:r>
              <a:rPr lang="en-US" sz="1600" dirty="0">
                <a:solidFill>
                  <a:prstClr val="black"/>
                </a:solidFill>
                <a:latin typeface="Arial" panose="020B0604020202020204" pitchFamily="34" charset="0"/>
                <a:cs typeface="Arial" panose="020B0604020202020204" pitchFamily="34" charset="0"/>
              </a:rPr>
              <a:t>Association of European Geological Survey Organizations) – </a:t>
            </a:r>
            <a:r>
              <a:rPr lang="el-GR" sz="1600" dirty="0">
                <a:solidFill>
                  <a:prstClr val="black"/>
                </a:solidFill>
                <a:latin typeface="Arial" panose="020B0604020202020204" pitchFamily="34" charset="0"/>
                <a:cs typeface="Arial" panose="020B0604020202020204" pitchFamily="34" charset="0"/>
              </a:rPr>
              <a:t>Σύνδεσμος Γεωλογικών Υπηρεσιών της Ευρώπης</a:t>
            </a:r>
            <a:endParaRPr lang="el-GR" sz="16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A225DD7F-CE5F-42BC-9330-D845FC5D6756}"/>
              </a:ext>
            </a:extLst>
          </p:cNvPr>
          <p:cNvSpPr txBox="1"/>
          <p:nvPr/>
        </p:nvSpPr>
        <p:spPr>
          <a:xfrm>
            <a:off x="606388" y="1574779"/>
            <a:ext cx="10624176" cy="338554"/>
          </a:xfrm>
          <a:prstGeom prst="rect">
            <a:avLst/>
          </a:prstGeom>
          <a:noFill/>
        </p:spPr>
        <p:txBody>
          <a:bodyPr wrap="square">
            <a:spAutoFit/>
          </a:bodyPr>
          <a:lstStyle/>
          <a:p>
            <a:pPr marL="285750" indent="-285750">
              <a:buFont typeface="Arial" panose="020B0604020202020204" pitchFamily="34" charset="0"/>
              <a:buChar char="•"/>
            </a:pPr>
            <a:r>
              <a:rPr lang="fr-FR" sz="1600" b="1" dirty="0">
                <a:solidFill>
                  <a:prstClr val="black"/>
                </a:solidFill>
                <a:latin typeface="Arial" panose="020B0604020202020204" pitchFamily="34" charset="0"/>
                <a:cs typeface="Arial" panose="020B0604020202020204" pitchFamily="34" charset="0"/>
              </a:rPr>
              <a:t>BRGM</a:t>
            </a:r>
            <a:r>
              <a:rPr lang="fr-FR" sz="1600" dirty="0">
                <a:solidFill>
                  <a:prstClr val="black"/>
                </a:solidFill>
                <a:latin typeface="Arial" panose="020B0604020202020204" pitchFamily="34" charset="0"/>
                <a:cs typeface="Arial" panose="020B0604020202020204" pitchFamily="34" charset="0"/>
              </a:rPr>
              <a:t> (Bureau de Recherches Géologiques et Minières) –</a:t>
            </a:r>
            <a:r>
              <a:rPr lang="el-GR" sz="1600" dirty="0">
                <a:solidFill>
                  <a:prstClr val="black"/>
                </a:solidFill>
                <a:latin typeface="Arial" panose="020B0604020202020204" pitchFamily="34" charset="0"/>
                <a:cs typeface="Arial" panose="020B0604020202020204" pitchFamily="34" charset="0"/>
              </a:rPr>
              <a:t> Γεωλογική Υπηρεσία της Γαλλίας</a:t>
            </a:r>
            <a:endParaRPr lang="el-GR" sz="16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67B4563-CB6D-867D-3C80-BAC233D2929F}"/>
              </a:ext>
            </a:extLst>
          </p:cNvPr>
          <p:cNvSpPr txBox="1"/>
          <p:nvPr/>
        </p:nvSpPr>
        <p:spPr>
          <a:xfrm>
            <a:off x="587337" y="4580302"/>
            <a:ext cx="11112244" cy="584775"/>
          </a:xfrm>
          <a:prstGeom prst="rect">
            <a:avLst/>
          </a:prstGeom>
          <a:noFill/>
        </p:spPr>
        <p:txBody>
          <a:bodyPr wrap="square">
            <a:spAutoFit/>
          </a:bodyPr>
          <a:lstStyle/>
          <a:p>
            <a:pPr marL="285750" indent="-285750">
              <a:buFont typeface="Arial" panose="020B0604020202020204" pitchFamily="34" charset="0"/>
              <a:buChar char="•"/>
            </a:pPr>
            <a:r>
              <a:rPr lang="el-GR" sz="1600" b="1" dirty="0">
                <a:solidFill>
                  <a:prstClr val="black"/>
                </a:solidFill>
                <a:latin typeface="Arial" panose="020B0604020202020204" pitchFamily="34" charset="0"/>
                <a:cs typeface="Arial" panose="020B0604020202020204" pitchFamily="34" charset="0"/>
              </a:rPr>
              <a:t>ΤΝΟ</a:t>
            </a:r>
            <a:r>
              <a:rPr lang="el-GR" sz="1600" dirty="0">
                <a:solidFill>
                  <a:prstClr val="black"/>
                </a:solidFill>
                <a:latin typeface="Arial" panose="020B0604020202020204" pitchFamily="34" charset="0"/>
                <a:cs typeface="Arial" panose="020B0604020202020204" pitchFamily="34" charset="0"/>
              </a:rPr>
              <a:t> (</a:t>
            </a:r>
            <a:r>
              <a:rPr lang="en-US" sz="1600" dirty="0">
                <a:solidFill>
                  <a:prstClr val="black"/>
                </a:solidFill>
                <a:latin typeface="Arial" panose="020B0604020202020204" pitchFamily="34" charset="0"/>
                <a:cs typeface="Arial" panose="020B0604020202020204" pitchFamily="34" charset="0"/>
              </a:rPr>
              <a:t>Netherlands </a:t>
            </a:r>
            <a:r>
              <a:rPr lang="en-US" sz="1600" dirty="0" err="1">
                <a:solidFill>
                  <a:prstClr val="black"/>
                </a:solidFill>
                <a:latin typeface="Arial" panose="020B0604020202020204" pitchFamily="34" charset="0"/>
                <a:cs typeface="Arial" panose="020B0604020202020204" pitchFamily="34" charset="0"/>
              </a:rPr>
              <a:t>Organisation</a:t>
            </a:r>
            <a:r>
              <a:rPr lang="en-US" sz="1600" dirty="0">
                <a:solidFill>
                  <a:prstClr val="black"/>
                </a:solidFill>
                <a:latin typeface="Arial" panose="020B0604020202020204" pitchFamily="34" charset="0"/>
                <a:cs typeface="Arial" panose="020B0604020202020204" pitchFamily="34" charset="0"/>
              </a:rPr>
              <a:t> for Applied Scientific Research</a:t>
            </a:r>
            <a:r>
              <a:rPr lang="el-GR" sz="1600" dirty="0">
                <a:solidFill>
                  <a:prstClr val="black"/>
                </a:solidFill>
                <a:latin typeface="Arial" panose="020B0604020202020204" pitchFamily="34" charset="0"/>
                <a:cs typeface="Arial" panose="020B0604020202020204" pitchFamily="34" charset="0"/>
              </a:rPr>
              <a:t>) – Ολλανδικός Οργανισμός Εφαρμοσμένης Επιστημονικής Έρευνας</a:t>
            </a:r>
            <a:endParaRPr lang="el-GR" sz="16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278F1DA-2396-5B10-6813-096306BC3085}"/>
              </a:ext>
            </a:extLst>
          </p:cNvPr>
          <p:cNvSpPr txBox="1"/>
          <p:nvPr/>
        </p:nvSpPr>
        <p:spPr>
          <a:xfrm>
            <a:off x="596481" y="3373881"/>
            <a:ext cx="11461788" cy="338554"/>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prstClr val="black"/>
                </a:solidFill>
                <a:latin typeface="Arial" panose="020B0604020202020204" pitchFamily="34" charset="0"/>
                <a:cs typeface="Arial" panose="020B0604020202020204" pitchFamily="34" charset="0"/>
              </a:rPr>
              <a:t>GEUS</a:t>
            </a:r>
            <a:r>
              <a:rPr lang="en-US" sz="1600" dirty="0">
                <a:solidFill>
                  <a:prstClr val="black"/>
                </a:solidFill>
                <a:latin typeface="Arial" panose="020B0604020202020204" pitchFamily="34" charset="0"/>
                <a:cs typeface="Arial" panose="020B0604020202020204" pitchFamily="34" charset="0"/>
              </a:rPr>
              <a:t> (Geological Survey of Denmark and Greenland) – </a:t>
            </a:r>
            <a:r>
              <a:rPr lang="el-GR" sz="1600" dirty="0">
                <a:solidFill>
                  <a:prstClr val="black"/>
                </a:solidFill>
                <a:latin typeface="Arial" panose="020B0604020202020204" pitchFamily="34" charset="0"/>
                <a:cs typeface="Arial" panose="020B0604020202020204" pitchFamily="34" charset="0"/>
              </a:rPr>
              <a:t>Γεωλογική Υπηρεσία Δανίας και Γροιλανδίας</a:t>
            </a:r>
            <a:r>
              <a:rPr lang="en-US" sz="1600" dirty="0">
                <a:solidFill>
                  <a:prstClr val="black"/>
                </a:solidFill>
                <a:latin typeface="Arial" panose="020B0604020202020204" pitchFamily="34" charset="0"/>
                <a:cs typeface="Arial" panose="020B0604020202020204" pitchFamily="34" charset="0"/>
              </a:rPr>
              <a:t> </a:t>
            </a:r>
            <a:endParaRPr lang="el-GR" sz="1600"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6036FC3-C835-2FF9-13A1-EC109A8F7BD8}"/>
              </a:ext>
            </a:extLst>
          </p:cNvPr>
          <p:cNvSpPr txBox="1"/>
          <p:nvPr/>
        </p:nvSpPr>
        <p:spPr>
          <a:xfrm>
            <a:off x="586956" y="3779695"/>
            <a:ext cx="11112244" cy="338554"/>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prstClr val="black"/>
                </a:solidFill>
                <a:latin typeface="Arial" panose="020B0604020202020204" pitchFamily="34" charset="0"/>
                <a:cs typeface="Arial" panose="020B0604020202020204" pitchFamily="34" charset="0"/>
              </a:rPr>
              <a:t>HSGME</a:t>
            </a:r>
            <a:r>
              <a:rPr lang="el-GR" sz="1600" dirty="0">
                <a:solidFill>
                  <a:prstClr val="black"/>
                </a:solidFill>
                <a:latin typeface="Arial" panose="020B0604020202020204" pitchFamily="34" charset="0"/>
                <a:cs typeface="Arial" panose="020B0604020202020204" pitchFamily="34" charset="0"/>
              </a:rPr>
              <a:t> (</a:t>
            </a:r>
            <a:r>
              <a:rPr lang="en-US" sz="1600" dirty="0">
                <a:solidFill>
                  <a:prstClr val="black"/>
                </a:solidFill>
                <a:latin typeface="Arial" panose="020B0604020202020204" pitchFamily="34" charset="0"/>
                <a:cs typeface="Arial" panose="020B0604020202020204" pitchFamily="34" charset="0"/>
              </a:rPr>
              <a:t>Hellenic Survey of Geology &amp; Mineral Exploration)</a:t>
            </a:r>
            <a:r>
              <a:rPr lang="el-GR" sz="1600" dirty="0">
                <a:solidFill>
                  <a:prstClr val="black"/>
                </a:solidFill>
                <a:latin typeface="Arial" panose="020B0604020202020204" pitchFamily="34" charset="0"/>
                <a:cs typeface="Arial" panose="020B0604020202020204" pitchFamily="34" charset="0"/>
              </a:rPr>
              <a:t> – Ελληνική Αρχή Γεωλογικών &amp; Μεταλλευτικών Ερευνών</a:t>
            </a:r>
            <a:endParaRPr lang="el-GR" sz="16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196DFA8F-66CB-8AFC-BF44-D062565288D9}"/>
              </a:ext>
            </a:extLst>
          </p:cNvPr>
          <p:cNvSpPr txBox="1"/>
          <p:nvPr/>
        </p:nvSpPr>
        <p:spPr>
          <a:xfrm>
            <a:off x="596863" y="2970004"/>
            <a:ext cx="8533168" cy="338554"/>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prstClr val="black"/>
                </a:solidFill>
                <a:latin typeface="Arial" panose="020B0604020202020204" pitchFamily="34" charset="0"/>
                <a:cs typeface="Arial" panose="020B0604020202020204" pitchFamily="34" charset="0"/>
              </a:rPr>
              <a:t>GBA</a:t>
            </a:r>
            <a:r>
              <a:rPr lang="en-US" sz="1600" dirty="0">
                <a:solidFill>
                  <a:prstClr val="black"/>
                </a:solidFill>
                <a:latin typeface="Arial" panose="020B0604020202020204" pitchFamily="34" charset="0"/>
                <a:cs typeface="Arial" panose="020B0604020202020204" pitchFamily="34" charset="0"/>
              </a:rPr>
              <a:t> (</a:t>
            </a:r>
            <a:r>
              <a:rPr lang="en-US" sz="1600" dirty="0" err="1">
                <a:solidFill>
                  <a:prstClr val="black"/>
                </a:solidFill>
                <a:latin typeface="Arial" panose="020B0604020202020204" pitchFamily="34" charset="0"/>
                <a:cs typeface="Arial" panose="020B0604020202020204" pitchFamily="34" charset="0"/>
              </a:rPr>
              <a:t>Geologische</a:t>
            </a:r>
            <a:r>
              <a:rPr lang="en-US" sz="1600" dirty="0">
                <a:solidFill>
                  <a:prstClr val="black"/>
                </a:solidFill>
                <a:latin typeface="Arial" panose="020B0604020202020204" pitchFamily="34" charset="0"/>
                <a:cs typeface="Arial" panose="020B0604020202020204" pitchFamily="34" charset="0"/>
              </a:rPr>
              <a:t> </a:t>
            </a:r>
            <a:r>
              <a:rPr lang="en-US" sz="1600" dirty="0" err="1">
                <a:solidFill>
                  <a:prstClr val="black"/>
                </a:solidFill>
                <a:latin typeface="Arial" panose="020B0604020202020204" pitchFamily="34" charset="0"/>
                <a:cs typeface="Arial" panose="020B0604020202020204" pitchFamily="34" charset="0"/>
              </a:rPr>
              <a:t>Bundesanstalt</a:t>
            </a:r>
            <a:r>
              <a:rPr lang="en-US" sz="1600" dirty="0">
                <a:solidFill>
                  <a:prstClr val="black"/>
                </a:solidFill>
                <a:latin typeface="Arial" panose="020B0604020202020204" pitchFamily="34" charset="0"/>
                <a:cs typeface="Arial" panose="020B0604020202020204" pitchFamily="34" charset="0"/>
              </a:rPr>
              <a:t>) – </a:t>
            </a:r>
            <a:r>
              <a:rPr lang="el-GR" sz="1600" dirty="0">
                <a:solidFill>
                  <a:prstClr val="black"/>
                </a:solidFill>
                <a:latin typeface="Arial" panose="020B0604020202020204" pitchFamily="34" charset="0"/>
                <a:cs typeface="Arial" panose="020B0604020202020204" pitchFamily="34" charset="0"/>
              </a:rPr>
              <a:t>Γεωλογική Υπηρεσία της Αυστρίας</a:t>
            </a:r>
            <a:endParaRPr lang="el-GR" sz="16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517136F8-C8F6-9BAE-73A1-B7ED565F4047}"/>
              </a:ext>
            </a:extLst>
          </p:cNvPr>
          <p:cNvSpPr txBox="1"/>
          <p:nvPr/>
        </p:nvSpPr>
        <p:spPr>
          <a:xfrm>
            <a:off x="568287" y="5206787"/>
            <a:ext cx="11112244" cy="584775"/>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prstClr val="black"/>
                </a:solidFill>
                <a:latin typeface="Arial" panose="020B0604020202020204" pitchFamily="34" charset="0"/>
                <a:cs typeface="Arial" panose="020B0604020202020204" pitchFamily="34" charset="0"/>
              </a:rPr>
              <a:t>UKRI</a:t>
            </a:r>
            <a:r>
              <a:rPr lang="en-US" sz="1600" dirty="0">
                <a:solidFill>
                  <a:prstClr val="black"/>
                </a:solidFill>
                <a:latin typeface="Arial" panose="020B0604020202020204" pitchFamily="34" charset="0"/>
                <a:cs typeface="Arial" panose="020B0604020202020204" pitchFamily="34" charset="0"/>
              </a:rPr>
              <a:t> (UK Research and Innovation) – </a:t>
            </a:r>
            <a:r>
              <a:rPr lang="el-GR" sz="1600" dirty="0">
                <a:solidFill>
                  <a:prstClr val="black"/>
                </a:solidFill>
                <a:latin typeface="Arial" panose="020B0604020202020204" pitchFamily="34" charset="0"/>
                <a:cs typeface="Arial" panose="020B0604020202020204" pitchFamily="34" charset="0"/>
              </a:rPr>
              <a:t>Εθνικός Οργανισμός Κονδυλίων Έρευνας &amp; Καινοτομίας του Ηνωμένου Βασιλείου</a:t>
            </a:r>
            <a:endParaRPr lang="el-GR"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F6A7EA0-0B30-5561-7916-1646F4EA9806}"/>
              </a:ext>
            </a:extLst>
          </p:cNvPr>
          <p:cNvSpPr txBox="1"/>
          <p:nvPr/>
        </p:nvSpPr>
        <p:spPr>
          <a:xfrm>
            <a:off x="606388" y="1968049"/>
            <a:ext cx="10624176" cy="338554"/>
          </a:xfrm>
          <a:prstGeom prst="rect">
            <a:avLst/>
          </a:prstGeom>
          <a:noFill/>
        </p:spPr>
        <p:txBody>
          <a:bodyPr wrap="square">
            <a:spAutoFit/>
          </a:bodyPr>
          <a:lstStyle/>
          <a:p>
            <a:pPr marL="285750" indent="-285750">
              <a:buFont typeface="Arial" panose="020B0604020202020204" pitchFamily="34" charset="0"/>
              <a:buChar char="•"/>
            </a:pPr>
            <a:r>
              <a:rPr lang="fr-FR" sz="1600" b="1" dirty="0">
                <a:solidFill>
                  <a:prstClr val="black"/>
                </a:solidFill>
                <a:latin typeface="Arial" panose="020B0604020202020204" pitchFamily="34" charset="0"/>
                <a:cs typeface="Arial" panose="020B0604020202020204" pitchFamily="34" charset="0"/>
              </a:rPr>
              <a:t>BG</a:t>
            </a:r>
            <a:r>
              <a:rPr lang="en-US" sz="1600" b="1" dirty="0">
                <a:solidFill>
                  <a:prstClr val="black"/>
                </a:solidFill>
                <a:latin typeface="Arial" panose="020B0604020202020204" pitchFamily="34" charset="0"/>
                <a:cs typeface="Arial" panose="020B0604020202020204" pitchFamily="34" charset="0"/>
              </a:rPr>
              <a:t>S</a:t>
            </a:r>
            <a:r>
              <a:rPr lang="fr-FR" sz="1600" dirty="0">
                <a:solidFill>
                  <a:prstClr val="black"/>
                </a:solidFill>
                <a:latin typeface="Arial" panose="020B0604020202020204" pitchFamily="34" charset="0"/>
                <a:cs typeface="Arial" panose="020B0604020202020204" pitchFamily="34" charset="0"/>
              </a:rPr>
              <a:t> (British </a:t>
            </a:r>
            <a:r>
              <a:rPr lang="fr-FR" sz="1600" dirty="0" err="1">
                <a:solidFill>
                  <a:prstClr val="black"/>
                </a:solidFill>
                <a:latin typeface="Arial" panose="020B0604020202020204" pitchFamily="34" charset="0"/>
                <a:cs typeface="Arial" panose="020B0604020202020204" pitchFamily="34" charset="0"/>
              </a:rPr>
              <a:t>Geological</a:t>
            </a:r>
            <a:r>
              <a:rPr lang="fr-FR" sz="1600" dirty="0">
                <a:solidFill>
                  <a:prstClr val="black"/>
                </a:solidFill>
                <a:latin typeface="Arial" panose="020B0604020202020204" pitchFamily="34" charset="0"/>
                <a:cs typeface="Arial" panose="020B0604020202020204" pitchFamily="34" charset="0"/>
              </a:rPr>
              <a:t> Survey) – </a:t>
            </a:r>
            <a:r>
              <a:rPr lang="el-GR" sz="1600" dirty="0">
                <a:solidFill>
                  <a:prstClr val="black"/>
                </a:solidFill>
                <a:latin typeface="Arial" panose="020B0604020202020204" pitchFamily="34" charset="0"/>
                <a:cs typeface="Arial" panose="020B0604020202020204" pitchFamily="34" charset="0"/>
              </a:rPr>
              <a:t>Βρετανική Γεωλογική Υπηρεσία</a:t>
            </a:r>
            <a:endParaRPr lang="el-GR" sz="1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3E6318F-AB65-6F1B-75CF-00E2181F0821}"/>
              </a:ext>
            </a:extLst>
          </p:cNvPr>
          <p:cNvSpPr txBox="1"/>
          <p:nvPr/>
        </p:nvSpPr>
        <p:spPr>
          <a:xfrm>
            <a:off x="586956" y="4199241"/>
            <a:ext cx="11112244" cy="338554"/>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prstClr val="black"/>
                </a:solidFill>
                <a:latin typeface="Arial" panose="020B0604020202020204" pitchFamily="34" charset="0"/>
                <a:cs typeface="Arial" panose="020B0604020202020204" pitchFamily="34" charset="0"/>
              </a:rPr>
              <a:t>SGU</a:t>
            </a:r>
            <a:r>
              <a:rPr lang="el-GR" sz="1600" dirty="0">
                <a:solidFill>
                  <a:prstClr val="black"/>
                </a:solidFill>
                <a:latin typeface="Arial" panose="020B0604020202020204" pitchFamily="34" charset="0"/>
                <a:cs typeface="Arial" panose="020B0604020202020204" pitchFamily="34" charset="0"/>
              </a:rPr>
              <a:t> (</a:t>
            </a:r>
            <a:r>
              <a:rPr lang="en-US" sz="1600" dirty="0">
                <a:solidFill>
                  <a:prstClr val="black"/>
                </a:solidFill>
                <a:latin typeface="Arial" panose="020B0604020202020204" pitchFamily="34" charset="0"/>
                <a:cs typeface="Arial" panose="020B0604020202020204" pitchFamily="34" charset="0"/>
              </a:rPr>
              <a:t>Geological Survey of Sweden</a:t>
            </a:r>
            <a:r>
              <a:rPr lang="el-GR" sz="1600" dirty="0">
                <a:solidFill>
                  <a:prstClr val="black"/>
                </a:solidFill>
                <a:latin typeface="Arial" panose="020B0604020202020204" pitchFamily="34" charset="0"/>
                <a:cs typeface="Arial" panose="020B0604020202020204" pitchFamily="34" charset="0"/>
              </a:rPr>
              <a:t>) – Γεωλογική Υπηρεσία της Σουηδίας</a:t>
            </a: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2127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5127480" y="3767400"/>
            <a:ext cx="6044760" cy="1127880"/>
          </a:xfrm>
          <a:prstGeom prst="rect">
            <a:avLst/>
          </a:prstGeom>
          <a:noFill/>
          <a:ln w="0">
            <a:noFill/>
          </a:ln>
        </p:spPr>
        <p:txBody>
          <a:bodyPr lIns="90000" tIns="45000" rIns="90000" bIns="45000" anchor="t">
            <a:noAutofit/>
          </a:bodyPr>
          <a:lstStyle/>
          <a:p>
            <a:pPr marL="12700" lvl="0">
              <a:lnSpc>
                <a:spcPct val="100000"/>
              </a:lnSpc>
              <a:spcBef>
                <a:spcPts val="100"/>
              </a:spcBef>
              <a:defRPr/>
            </a:pPr>
            <a:r>
              <a:rPr lang="el-GR" sz="2000" b="1" kern="0" dirty="0">
                <a:solidFill>
                  <a:srgbClr val="163683"/>
                </a:solidFill>
                <a:cs typeface="Arial"/>
              </a:rPr>
              <a:t>Σας ευχαριστούμε για την προσοχή σας</a:t>
            </a:r>
            <a:endParaRPr lang="el-GR" sz="2000" kern="0" dirty="0">
              <a:solidFill>
                <a:sysClr val="windowText" lastClr="000000"/>
              </a:solidFill>
              <a:cs typeface="Arial"/>
            </a:endParaRPr>
          </a:p>
        </p:txBody>
      </p:sp>
      <p:pic>
        <p:nvPicPr>
          <p:cNvPr id="97" name="Picture 1"/>
          <p:cNvPicPr/>
          <p:nvPr/>
        </p:nvPicPr>
        <p:blipFill>
          <a:blip r:embed="rId3"/>
          <a:stretch/>
        </p:blipFill>
        <p:spPr>
          <a:xfrm>
            <a:off x="4009320" y="6057720"/>
            <a:ext cx="793800" cy="728280"/>
          </a:xfrm>
          <a:prstGeom prst="rect">
            <a:avLst/>
          </a:prstGeom>
          <a:noFill/>
          <a:ln w="0">
            <a:noFill/>
          </a:ln>
        </p:spPr>
      </p:pic>
      <p:pic>
        <p:nvPicPr>
          <p:cNvPr id="98" name="Picture 2"/>
          <p:cNvPicPr/>
          <p:nvPr/>
        </p:nvPicPr>
        <p:blipFill>
          <a:blip r:embed="rId4"/>
          <a:stretch/>
        </p:blipFill>
        <p:spPr>
          <a:xfrm>
            <a:off x="5121720" y="6212520"/>
            <a:ext cx="1297800" cy="523440"/>
          </a:xfrm>
          <a:prstGeom prst="rect">
            <a:avLst/>
          </a:prstGeom>
          <a:noFill/>
          <a:ln w="0">
            <a:noFill/>
          </a:ln>
        </p:spPr>
      </p:pic>
      <p:pic>
        <p:nvPicPr>
          <p:cNvPr id="99" name="Picture 3"/>
          <p:cNvPicPr/>
          <p:nvPr/>
        </p:nvPicPr>
        <p:blipFill>
          <a:blip r:embed="rId5"/>
          <a:stretch/>
        </p:blipFill>
        <p:spPr>
          <a:xfrm>
            <a:off x="6771960" y="6174360"/>
            <a:ext cx="1243080" cy="517320"/>
          </a:xfrm>
          <a:prstGeom prst="rect">
            <a:avLst/>
          </a:prstGeom>
          <a:noFill/>
          <a:ln w="0">
            <a:noFill/>
          </a:ln>
        </p:spPr>
      </p:pic>
      <p:pic>
        <p:nvPicPr>
          <p:cNvPr id="100" name="Picture 4"/>
          <p:cNvPicPr/>
          <p:nvPr/>
        </p:nvPicPr>
        <p:blipFill>
          <a:blip r:embed="rId6"/>
          <a:stretch/>
        </p:blipFill>
        <p:spPr>
          <a:xfrm>
            <a:off x="8073000" y="6150240"/>
            <a:ext cx="1962360" cy="566280"/>
          </a:xfrm>
          <a:prstGeom prst="rect">
            <a:avLst/>
          </a:prstGeom>
          <a:noFill/>
          <a:ln w="0">
            <a:noFill/>
          </a:ln>
        </p:spPr>
      </p:pic>
      <p:pic>
        <p:nvPicPr>
          <p:cNvPr id="101" name="Picture 5"/>
          <p:cNvPicPr/>
          <p:nvPr/>
        </p:nvPicPr>
        <p:blipFill>
          <a:blip r:embed="rId7"/>
          <a:stretch/>
        </p:blipFill>
        <p:spPr>
          <a:xfrm>
            <a:off x="10301040" y="6126480"/>
            <a:ext cx="468720" cy="628560"/>
          </a:xfrm>
          <a:prstGeom prst="rect">
            <a:avLst/>
          </a:prstGeom>
          <a:noFill/>
          <a:ln w="0">
            <a:noFill/>
          </a:ln>
        </p:spPr>
      </p:pic>
      <p:sp>
        <p:nvSpPr>
          <p:cNvPr id="4" name="PlaceHolder 3">
            <a:extLst>
              <a:ext uri="{FF2B5EF4-FFF2-40B4-BE49-F238E27FC236}">
                <a16:creationId xmlns:a16="http://schemas.microsoft.com/office/drawing/2014/main" id="{5B36738A-2479-BDF0-91F2-2440123243A1}"/>
              </a:ext>
            </a:extLst>
          </p:cNvPr>
          <p:cNvSpPr txBox="1">
            <a:spLocks/>
          </p:cNvSpPr>
          <p:nvPr/>
        </p:nvSpPr>
        <p:spPr>
          <a:xfrm>
            <a:off x="96899" y="1057293"/>
            <a:ext cx="3314700" cy="4743414"/>
          </a:xfrm>
          <a:prstGeom prst="rect">
            <a:avLst/>
          </a:prstGeom>
          <a:noFill/>
          <a:ln w="0">
            <a:noFill/>
          </a:ln>
        </p:spPr>
        <p:txBody>
          <a:bodyPr lIns="90000" tIns="45000" rIns="90000" bIns="4500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400" b="1" i="0" u="sng"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Core Team:</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1" i="0" u="none"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Eleftheria Poyiadji, HSGME</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Marilena Eleftheriou, HSGME</a:t>
            </a:r>
            <a:endParaRPr kumimoji="0" lang="el-GR" sz="1300" b="0" i="0" u="none" strike="noStrike" kern="1200" cap="none" spc="-1"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a:p>
            <a:pPr indent="0">
              <a:lnSpc>
                <a:spcPct val="120000"/>
              </a:lnSpc>
              <a:spcBef>
                <a:spcPts val="1001"/>
              </a:spcBef>
              <a:buNone/>
              <a:tabLst>
                <a:tab pos="0" algn="l"/>
              </a:tabLst>
              <a:defRPr/>
            </a:pPr>
            <a:r>
              <a:rPr lang="nl-NL" sz="1300" spc="-1" dirty="0">
                <a:solidFill>
                  <a:srgbClr val="FFFFFF"/>
                </a:solidFill>
              </a:rPr>
              <a:t>Anna Koutroulli, HSGME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Aurelie Maspataud, BRGM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Nicola Dakin, BGS</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Verner Brandbyge Ernstsen, GEUS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en-GB" sz="1300" b="0" i="0" u="none" strike="noStrike" kern="1200" cap="none" spc="-1" normalizeH="0" baseline="0" noProof="0" dirty="0">
                <a:ln>
                  <a:noFill/>
                </a:ln>
                <a:solidFill>
                  <a:srgbClr val="FFFFFF"/>
                </a:solidFill>
                <a:effectLst/>
                <a:uLnTx/>
                <a:uFillTx/>
                <a:latin typeface="Arial"/>
                <a:ea typeface="+mn-ea"/>
                <a:cs typeface="+mn-cs"/>
              </a:rPr>
              <a:t>Joana Esteves Martins, TNO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Kay Koster, TNO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Rémi Thieblemont, BRGM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Håkan Johansson, SGU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Luke Bateson, BGS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r>
              <a:rPr kumimoji="0" lang="nl-NL" sz="1300" b="0" i="0" u="none" strike="noStrike" kern="1200" cap="none" spc="-1" normalizeH="0" baseline="0" noProof="0" dirty="0">
                <a:ln>
                  <a:noFill/>
                </a:ln>
                <a:solidFill>
                  <a:srgbClr val="FFFFFF"/>
                </a:solidFill>
                <a:effectLst/>
                <a:uLnTx/>
                <a:uFillTx/>
                <a:latin typeface="Arial"/>
                <a:ea typeface="+mn-ea"/>
                <a:cs typeface="+mn-cs"/>
              </a:rPr>
              <a:t>Audrey Baills, BRGM </a:t>
            </a: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endParaRPr kumimoji="0" lang="nl-NL" sz="1300" b="0" i="0" u="none" strike="noStrike" kern="1200" cap="none" spc="-1" normalizeH="0" baseline="0" noProof="0" dirty="0">
              <a:ln>
                <a:noFill/>
              </a:ln>
              <a:solidFill>
                <a:srgbClr val="FFFFFF"/>
              </a:solidFill>
              <a:effectLst/>
              <a:uLnTx/>
              <a:uFillTx/>
              <a:latin typeface="Arial"/>
              <a:ea typeface="+mn-ea"/>
              <a:cs typeface="+mn-cs"/>
            </a:endParaRPr>
          </a:p>
          <a:p>
            <a:pPr marL="228600" marR="0" lvl="0" indent="0" algn="l" defTabSz="914400" rtl="0" eaLnBrk="1" fontAlgn="auto" latinLnBrk="0" hangingPunct="1">
              <a:lnSpc>
                <a:spcPct val="120000"/>
              </a:lnSpc>
              <a:spcBef>
                <a:spcPts val="1001"/>
              </a:spcBef>
              <a:spcAft>
                <a:spcPts val="0"/>
              </a:spcAft>
              <a:buClrTx/>
              <a:buSzTx/>
              <a:buFont typeface="Arial" panose="020B0604020202020204" pitchFamily="34" charset="0"/>
              <a:buNone/>
              <a:tabLst>
                <a:tab pos="0" algn="l"/>
              </a:tabLst>
              <a:defRPr/>
            </a:pPr>
            <a:endParaRPr kumimoji="0" lang="nl-NL" sz="1300" b="0" i="0" u="none" strike="noStrike" kern="1200" cap="none" spc="-1" normalizeH="0" baseline="0" noProof="0" dirty="0">
              <a:ln>
                <a:noFill/>
              </a:ln>
              <a:solidFill>
                <a:srgbClr val="000000"/>
              </a:solidFill>
              <a:effectLst/>
              <a:uLnTx/>
              <a:uFillTx/>
              <a:latin typeface="Arial"/>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Gre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85E7ABE-A07B-4FC7-9590-B9A126F85E3B}" vid="{3F9F594E-9EEF-4088-96E9-9D2448E54B14}"/>
    </a:ext>
  </a:extLst>
</a:theme>
</file>

<file path=ppt/theme/theme2.xml><?xml version="1.0" encoding="utf-8"?>
<a:theme xmlns:a="http://schemas.openxmlformats.org/drawingml/2006/main" name="1_Officeova tema">
  <a:themeElements>
    <a:clrScheme name="GSEU">
      <a:dk1>
        <a:srgbClr val="000000"/>
      </a:dk1>
      <a:lt1>
        <a:srgbClr val="FFFFFF"/>
      </a:lt1>
      <a:dk2>
        <a:srgbClr val="000000"/>
      </a:dk2>
      <a:lt2>
        <a:srgbClr val="FFFFFF"/>
      </a:lt2>
      <a:accent1>
        <a:srgbClr val="BFBFBF"/>
      </a:accent1>
      <a:accent2>
        <a:srgbClr val="163683"/>
      </a:accent2>
      <a:accent3>
        <a:srgbClr val="96BC33"/>
      </a:accent3>
      <a:accent4>
        <a:srgbClr val="008071"/>
      </a:accent4>
      <a:accent5>
        <a:srgbClr val="255584"/>
      </a:accent5>
      <a:accent6>
        <a:srgbClr val="7FB539"/>
      </a:accent6>
      <a:hlink>
        <a:srgbClr val="96BC33"/>
      </a:hlink>
      <a:folHlink>
        <a:srgbClr val="008071"/>
      </a:folHlink>
    </a:clrScheme>
    <a:fontScheme name="Arial">
      <a:majorFont>
        <a:latin typeface="Arial" panose="020B0604020202020204"/>
        <a:ea typeface=""/>
        <a:cs typeface=""/>
      </a:majorFont>
      <a:minorFont>
        <a:latin typeface="Arial" panose="020B060402020202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2_Officeova tema">
  <a:themeElements>
    <a:clrScheme name="GSEU">
      <a:dk1>
        <a:srgbClr val="000000"/>
      </a:dk1>
      <a:lt1>
        <a:srgbClr val="FFFFFF"/>
      </a:lt1>
      <a:dk2>
        <a:srgbClr val="000000"/>
      </a:dk2>
      <a:lt2>
        <a:srgbClr val="FFFFFF"/>
      </a:lt2>
      <a:accent1>
        <a:srgbClr val="BFBFBF"/>
      </a:accent1>
      <a:accent2>
        <a:srgbClr val="163683"/>
      </a:accent2>
      <a:accent3>
        <a:srgbClr val="96BC33"/>
      </a:accent3>
      <a:accent4>
        <a:srgbClr val="008071"/>
      </a:accent4>
      <a:accent5>
        <a:srgbClr val="255584"/>
      </a:accent5>
      <a:accent6>
        <a:srgbClr val="7FB539"/>
      </a:accent6>
      <a:hlink>
        <a:srgbClr val="96BC33"/>
      </a:hlink>
      <a:folHlink>
        <a:srgbClr val="008071"/>
      </a:folHlink>
    </a:clrScheme>
    <a:fontScheme name="Arial">
      <a:majorFont>
        <a:latin typeface="Arial" panose="020B0604020202020204"/>
        <a:ea typeface=""/>
        <a:cs typeface=""/>
      </a:majorFont>
      <a:minorFont>
        <a:latin typeface="Arial" panose="020B060402020202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960</TotalTime>
  <Words>1972</Words>
  <Application>Microsoft Office PowerPoint</Application>
  <PresentationFormat>Ευρεία οθόνη</PresentationFormat>
  <Paragraphs>170</Paragraphs>
  <Slides>18</Slides>
  <Notes>6</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3</vt:i4>
      </vt:variant>
      <vt:variant>
        <vt:lpstr>Τίτλοι διαφανειών</vt:lpstr>
      </vt:variant>
      <vt:variant>
        <vt:i4>18</vt:i4>
      </vt:variant>
    </vt:vector>
  </HeadingPairs>
  <TitlesOfParts>
    <vt:vector size="25" baseType="lpstr">
      <vt:lpstr>Arial</vt:lpstr>
      <vt:lpstr>Calibri</vt:lpstr>
      <vt:lpstr>Symbol</vt:lpstr>
      <vt:lpstr>Wingdings</vt:lpstr>
      <vt:lpstr>Office Theme</vt:lpstr>
      <vt:lpstr>1_Officeova tema</vt:lpstr>
      <vt:lpstr>2_Officeova tema</vt:lpstr>
      <vt:lpstr>Μελέτη της παράκτιας τρωτότητας σε συνάρτηση με την Κλιματική αλλαγή</vt:lpstr>
      <vt:lpstr>Παρουσίαση του PowerPoint</vt:lpstr>
      <vt:lpstr>Παρουσίαση του PowerPoint</vt:lpstr>
      <vt:lpstr>Παρουσίαση του PowerPoint</vt:lpstr>
      <vt:lpstr>WP5: Coastal vulnerability assessment &amp;  Οptimised offshore windfarm siting</vt:lpstr>
      <vt:lpstr>Παρουσίαση του PowerPoint</vt:lpstr>
      <vt:lpstr>Παρουσίαση του PowerPoint</vt:lpstr>
      <vt:lpstr>Παρουσίαση του PowerPoint</vt:lpstr>
      <vt:lpstr>Lessons learned from European land subsidence Koster, K.1, Verberne, M.1, Hussain, E.2, Bateson, L. 2, Bekaert, D.3, Candela, T. 1, Cigna, F.4, Davids, B. 1, Declercq, P.-Y.5, Devleeschouwer, X. 5, Esteves Martins, J. 1, Hourston, H.2, Maspataud, A.6, Solari, L.7, Teatini, P.8, Thieblemont, R.6, Zoccarato, C. 8, Poyiadji, E.9 1TNO Geological Survey of the Netherlands; 2British Geological Survey; 3Flemish Institute for Technological Research (VITO); 4National Research Council, Italy; 5Geological Survey of Belgium; 6BRGM French Geological Survey; 7European Environment Agency - Copernicus Land Monitoring Service; 8University of Padova; 9Hellenic Survey of Geology and Mineral Exploration Nature Sustainability (Published on 24 August 2026)</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*Αρκτικόλεξα &amp; Συντομογραφίες </vt:lpstr>
      <vt:lpstr>Σας ευχαριστούμε για την προσοχή σας</vt:lpstr>
    </vt:vector>
  </TitlesOfParts>
  <Company>FlexIT Distribution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Koutroulli</dc:creator>
  <cp:lastModifiedBy>Marilena(Maria) Eleftheriou</cp:lastModifiedBy>
  <cp:revision>20</cp:revision>
  <cp:lastPrinted>2026-10-01T12:34:52Z</cp:lastPrinted>
  <dcterms:created xsi:type="dcterms:W3CDTF">2026-05-26T19:02:24Z</dcterms:created>
  <dcterms:modified xsi:type="dcterms:W3CDTF">2026-10-01T12:35:47Z</dcterms:modified>
</cp:coreProperties>
</file>